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9"/>
  </p:notesMasterIdLst>
  <p:handoutMasterIdLst>
    <p:handoutMasterId r:id="rId20"/>
  </p:handoutMasterIdLst>
  <p:sldIdLst>
    <p:sldId id="333" r:id="rId3"/>
    <p:sldId id="322" r:id="rId4"/>
    <p:sldId id="381" r:id="rId5"/>
    <p:sldId id="365" r:id="rId6"/>
    <p:sldId id="382" r:id="rId7"/>
    <p:sldId id="392" r:id="rId8"/>
    <p:sldId id="368" r:id="rId9"/>
    <p:sldId id="373" r:id="rId10"/>
    <p:sldId id="394" r:id="rId11"/>
    <p:sldId id="385" r:id="rId12"/>
    <p:sldId id="326" r:id="rId13"/>
    <p:sldId id="355" r:id="rId14"/>
    <p:sldId id="387" r:id="rId15"/>
    <p:sldId id="390" r:id="rId16"/>
    <p:sldId id="376" r:id="rId17"/>
    <p:sldId id="29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ola, Anand" initials="AP" lastIdx="7" clrIdx="0"/>
  <p:cmAuthor id="1" name="Ian Micallef" initials="" lastIdx="0" clrIdx="1"/>
  <p:cmAuthor id="2" name="Tsikoudakis, Mike" initials="M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B"/>
    <a:srgbClr val="3CA1DA"/>
    <a:srgbClr val="8841FC"/>
    <a:srgbClr val="11437B"/>
    <a:srgbClr val="FCD152"/>
    <a:srgbClr val="1AAA82"/>
    <a:srgbClr val="1A8FAB"/>
    <a:srgbClr val="98BCE0"/>
    <a:srgbClr val="DEDEDE"/>
    <a:srgbClr val="146C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711" autoAdjust="0"/>
  </p:normalViewPr>
  <p:slideViewPr>
    <p:cSldViewPr snapToGrid="0" snapToObjects="1">
      <p:cViewPr>
        <p:scale>
          <a:sx n="50" d="100"/>
          <a:sy n="50" d="100"/>
        </p:scale>
        <p:origin x="-1812" y="-4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pieChart>
        <c:varyColors val="1"/>
        <c:dLbls>
          <c:showLegendKey val="0"/>
          <c:showVal val="0"/>
          <c:showCatName val="0"/>
          <c:showSerName val="0"/>
          <c:showPercent val="1"/>
          <c:showBubbleSize val="0"/>
          <c:showLeaderLines val="1"/>
        </c:dLbls>
        <c:firstSliceAng val="0"/>
      </c:pieChart>
    </c:plotArea>
    <c:legend>
      <c:legendPos val="r"/>
      <c:layout>
        <c:manualLayout>
          <c:xMode val="edge"/>
          <c:yMode val="edge"/>
          <c:x val="0.73863263933320999"/>
          <c:y val="0.41803774102074298"/>
          <c:w val="1.30376858415608E-2"/>
          <c:h val="9.7782643811706003E-3"/>
        </c:manualLayout>
      </c:layout>
      <c:overlay val="0"/>
      <c:txPr>
        <a:bodyPr/>
        <a:lstStyle/>
        <a:p>
          <a:pPr>
            <a:defRPr sz="1400">
              <a:solidFill>
                <a:srgbClr val="00428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pPr>
            <a:r>
              <a:rPr lang="en-US" sz="1600" dirty="0" smtClean="0">
                <a:latin typeface="Arial"/>
              </a:rPr>
              <a:t>FEDERALLY-FILED WAGE AND HOUR CASES, </a:t>
            </a:r>
            <a:br>
              <a:rPr lang="en-US" sz="1600" dirty="0" smtClean="0">
                <a:latin typeface="Arial"/>
              </a:rPr>
            </a:br>
            <a:r>
              <a:rPr lang="en-US" sz="1600" dirty="0" smtClean="0">
                <a:latin typeface="Arial"/>
              </a:rPr>
              <a:t>YEAR-END SEPTEMBER 30</a:t>
            </a:r>
            <a:endParaRPr lang="en-US" sz="1600" dirty="0">
              <a:latin typeface="Arial"/>
            </a:endParaRPr>
          </a:p>
        </c:rich>
      </c:tx>
      <c:layout>
        <c:manualLayout>
          <c:xMode val="edge"/>
          <c:yMode val="edge"/>
          <c:x val="1.0140678689634999E-3"/>
          <c:y val="4.54130779831051E-2"/>
        </c:manualLayout>
      </c:layout>
      <c:overlay val="0"/>
    </c:title>
    <c:autoTitleDeleted val="0"/>
    <c:plotArea>
      <c:layout/>
      <c:barChart>
        <c:barDir val="col"/>
        <c:grouping val="clustered"/>
        <c:varyColors val="0"/>
        <c:ser>
          <c:idx val="1"/>
          <c:order val="0"/>
          <c:spPr>
            <a:solidFill>
              <a:srgbClr val="009ECB"/>
            </a:solidFill>
          </c:spPr>
          <c:invertIfNegative val="0"/>
          <c:dLbls>
            <c:txPr>
              <a:bodyPr rot="-5400000" vert="horz"/>
              <a:lstStyle/>
              <a:p>
                <a:pPr>
                  <a:defRPr sz="1100" b="1">
                    <a:solidFill>
                      <a:schemeClr val="bg1"/>
                    </a:solidFill>
                    <a:latin typeface="Arial"/>
                    <a:cs typeface="Arial"/>
                  </a:defRPr>
                </a:pPr>
                <a:endParaRPr lang="en-US"/>
              </a:p>
            </c:txPr>
            <c:dLblPos val="inEnd"/>
            <c:showLegendKey val="0"/>
            <c:showVal val="1"/>
            <c:showCatName val="0"/>
            <c:showSerName val="0"/>
            <c:showPercent val="0"/>
            <c:showBubbleSize val="0"/>
            <c:showLeaderLines val="0"/>
          </c:dLbls>
          <c:cat>
            <c:numRef>
              <c:f>Sheet1!$A$23:$A$30</c:f>
              <c:numCache>
                <c:formatCode>General</c:formatCode>
                <c:ptCount val="8"/>
                <c:pt idx="0">
                  <c:v>2008</c:v>
                </c:pt>
                <c:pt idx="1">
                  <c:v>2009</c:v>
                </c:pt>
                <c:pt idx="2">
                  <c:v>2010</c:v>
                </c:pt>
                <c:pt idx="3">
                  <c:v>2011</c:v>
                </c:pt>
                <c:pt idx="4">
                  <c:v>2012</c:v>
                </c:pt>
                <c:pt idx="5">
                  <c:v>2013</c:v>
                </c:pt>
                <c:pt idx="6">
                  <c:v>2014</c:v>
                </c:pt>
                <c:pt idx="7">
                  <c:v>2015</c:v>
                </c:pt>
              </c:numCache>
            </c:numRef>
          </c:cat>
          <c:val>
            <c:numRef>
              <c:f>Sheet1!$B$23:$B$30</c:f>
              <c:numCache>
                <c:formatCode>General</c:formatCode>
                <c:ptCount val="8"/>
                <c:pt idx="0">
                  <c:v>5393</c:v>
                </c:pt>
                <c:pt idx="1">
                  <c:v>6073</c:v>
                </c:pt>
                <c:pt idx="2">
                  <c:v>6825</c:v>
                </c:pt>
                <c:pt idx="3">
                  <c:v>6335</c:v>
                </c:pt>
                <c:pt idx="4">
                  <c:v>8152</c:v>
                </c:pt>
                <c:pt idx="5">
                  <c:v>7500</c:v>
                </c:pt>
                <c:pt idx="6">
                  <c:v>8160</c:v>
                </c:pt>
                <c:pt idx="7">
                  <c:v>8761</c:v>
                </c:pt>
              </c:numCache>
            </c:numRef>
          </c:val>
        </c:ser>
        <c:dLbls>
          <c:showLegendKey val="0"/>
          <c:showVal val="0"/>
          <c:showCatName val="0"/>
          <c:showSerName val="0"/>
          <c:showPercent val="0"/>
          <c:showBubbleSize val="0"/>
        </c:dLbls>
        <c:gapWidth val="50"/>
        <c:axId val="37131008"/>
        <c:axId val="37132544"/>
      </c:barChart>
      <c:catAx>
        <c:axId val="37131008"/>
        <c:scaling>
          <c:orientation val="minMax"/>
        </c:scaling>
        <c:delete val="0"/>
        <c:axPos val="b"/>
        <c:numFmt formatCode="General" sourceLinked="1"/>
        <c:majorTickMark val="out"/>
        <c:minorTickMark val="none"/>
        <c:tickLblPos val="nextTo"/>
        <c:txPr>
          <a:bodyPr/>
          <a:lstStyle/>
          <a:p>
            <a:pPr>
              <a:defRPr b="0">
                <a:solidFill>
                  <a:schemeClr val="bg1">
                    <a:lumMod val="50000"/>
                  </a:schemeClr>
                </a:solidFill>
                <a:latin typeface="Arial"/>
                <a:cs typeface="Arial"/>
              </a:defRPr>
            </a:pPr>
            <a:endParaRPr lang="en-US"/>
          </a:p>
        </c:txPr>
        <c:crossAx val="37132544"/>
        <c:crosses val="autoZero"/>
        <c:auto val="1"/>
        <c:lblAlgn val="ctr"/>
        <c:lblOffset val="100"/>
        <c:noMultiLvlLbl val="0"/>
      </c:catAx>
      <c:valAx>
        <c:axId val="37132544"/>
        <c:scaling>
          <c:orientation val="minMax"/>
        </c:scaling>
        <c:delete val="1"/>
        <c:axPos val="l"/>
        <c:numFmt formatCode="General" sourceLinked="1"/>
        <c:majorTickMark val="out"/>
        <c:minorTickMark val="none"/>
        <c:tickLblPos val="nextTo"/>
        <c:crossAx val="37131008"/>
        <c:crosses val="autoZero"/>
        <c:crossBetween val="between"/>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EFE521-F26C-4441-B208-34641B67A649}" type="datetimeFigureOut">
              <a:rPr lang="en-US" smtClean="0">
                <a:latin typeface="Arial"/>
              </a:rPr>
              <a:t>2/5/2016</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106FB2-C3C8-E846-B38E-C92B83D2E3E0}"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8811003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C82B88A4-FB86-D14B-869A-966E072D1E88}" type="datetimeFigureOut">
              <a:rPr lang="en-US" smtClean="0"/>
              <a:pPr/>
              <a:t>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9DB5EE5-E8E9-0647-8B4D-F7C98B52B079}" type="slidenum">
              <a:rPr lang="en-US" smtClean="0"/>
              <a:pPr/>
              <a:t>‹#›</a:t>
            </a:fld>
            <a:endParaRPr lang="en-US" dirty="0"/>
          </a:p>
        </p:txBody>
      </p:sp>
    </p:spTree>
    <p:extLst>
      <p:ext uri="{BB962C8B-B14F-4D97-AF65-F5344CB8AC3E}">
        <p14:creationId xmlns:p14="http://schemas.microsoft.com/office/powerpoint/2010/main" val="37792490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r Graph Slide">
    <p:spTree>
      <p:nvGrpSpPr>
        <p:cNvPr id="1" name=""/>
        <p:cNvGrpSpPr/>
        <p:nvPr/>
      </p:nvGrpSpPr>
      <p:grpSpPr>
        <a:xfrm>
          <a:off x="0" y="0"/>
          <a:ext cx="0" cy="0"/>
          <a:chOff x="0" y="0"/>
          <a:chExt cx="0" cy="0"/>
        </a:xfrm>
      </p:grpSpPr>
      <p:sp>
        <p:nvSpPr>
          <p:cNvPr id="17" name="Chart Placeholder 15"/>
          <p:cNvSpPr>
            <a:spLocks noGrp="1"/>
          </p:cNvSpPr>
          <p:nvPr>
            <p:ph type="chart" sz="quarter" idx="11"/>
          </p:nvPr>
        </p:nvSpPr>
        <p:spPr>
          <a:xfrm>
            <a:off x="578472" y="1598613"/>
            <a:ext cx="7041528" cy="4358842"/>
          </a:xfrm>
        </p:spPr>
        <p:txBody>
          <a:bodyPr/>
          <a:lstStyle/>
          <a:p>
            <a:endParaRPr lang="en-US"/>
          </a:p>
        </p:txBody>
      </p:sp>
      <p:sp>
        <p:nvSpPr>
          <p:cNvPr id="23"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24" name="Straight Connector 23"/>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2"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5" name="Text Placeholder 4"/>
          <p:cNvSpPr>
            <a:spLocks noGrp="1"/>
          </p:cNvSpPr>
          <p:nvPr>
            <p:ph type="body" sz="quarter" idx="13"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pic>
        <p:nvPicPr>
          <p:cNvPr id="10" name="Picture 9"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2" name="Picture 1"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6" name="Straight Connector 5"/>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387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49412" y="2738954"/>
            <a:ext cx="8785411" cy="2236766"/>
          </a:xfrm>
          <a:prstGeom prst="rect">
            <a:avLst/>
          </a:prstGeom>
        </p:spPr>
        <p:txBody>
          <a:bodyPr wrap="square">
            <a:spAutoFit/>
          </a:bodyPr>
          <a:lstStyle/>
          <a:p>
            <a:pPr algn="l">
              <a:lnSpc>
                <a:spcPct val="86000"/>
              </a:lnSpc>
              <a:defRPr/>
            </a:pPr>
            <a:r>
              <a:rPr lang="en-US" sz="900" dirty="0" smtClean="0">
                <a:solidFill>
                  <a:srgbClr val="004280"/>
                </a:solidFill>
                <a:latin typeface="Arial"/>
                <a:cs typeface="Arial"/>
              </a:rPr>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All decisions regarding the amount, type or terms of coverage shall be your ultimate responsibility. While Marsh may provide advice and recommendations, you must decide on the specific coverage that is appropriate for your particular circumstances and financial position. By accepting this report, you acknowledge and agree to the terms, conditions, and disclaimers set forth above.</a:t>
            </a:r>
          </a:p>
          <a:p>
            <a:pPr algn="l">
              <a:lnSpc>
                <a:spcPct val="86000"/>
              </a:lnSpc>
              <a:defRPr/>
            </a:pPr>
            <a:endParaRPr lang="en-US" sz="900" dirty="0" smtClean="0">
              <a:solidFill>
                <a:srgbClr val="004280"/>
              </a:solidFill>
              <a:latin typeface="Arial"/>
              <a:cs typeface="Arial"/>
            </a:endParaRPr>
          </a:p>
          <a:p>
            <a:pPr algn="l">
              <a:lnSpc>
                <a:spcPct val="86000"/>
              </a:lnSpc>
              <a:defRPr/>
            </a:pPr>
            <a:r>
              <a:rPr lang="en-US" sz="900" dirty="0" smtClean="0">
                <a:solidFill>
                  <a:srgbClr val="004280"/>
                </a:solidFill>
                <a:latin typeface="Arial"/>
                <a:cs typeface="Arial"/>
              </a:rPr>
              <a:t>Marsh is one of the Marsh &amp; McLennan Companies, together with Guy Carpenter, Mercer, and Oliver Wyman.</a:t>
            </a:r>
          </a:p>
          <a:p>
            <a:pPr algn="l">
              <a:lnSpc>
                <a:spcPct val="86000"/>
              </a:lnSpc>
              <a:defRPr/>
            </a:pPr>
            <a:endParaRPr lang="en-US" sz="900" dirty="0" smtClean="0">
              <a:solidFill>
                <a:srgbClr val="004280"/>
              </a:solidFill>
              <a:latin typeface="Arial"/>
              <a:cs typeface="Arial"/>
            </a:endParaRPr>
          </a:p>
          <a:p>
            <a:pPr algn="l">
              <a:lnSpc>
                <a:spcPct val="86000"/>
              </a:lnSpc>
              <a:defRPr/>
            </a:pPr>
            <a:r>
              <a:rPr lang="en-US" sz="900" dirty="0" smtClean="0">
                <a:solidFill>
                  <a:srgbClr val="004280"/>
                </a:solidFill>
                <a:latin typeface="Arial"/>
                <a:cs typeface="Arial"/>
              </a:rPr>
              <a:t>Copyright © 2015 Marsh LLC.</a:t>
            </a:r>
          </a:p>
          <a:p>
            <a:pPr algn="l">
              <a:lnSpc>
                <a:spcPct val="86000"/>
              </a:lnSpc>
              <a:defRPr/>
            </a:pPr>
            <a:r>
              <a:rPr lang="en-US" sz="900" dirty="0" smtClean="0">
                <a:solidFill>
                  <a:srgbClr val="004280"/>
                </a:solidFill>
                <a:latin typeface="Arial"/>
                <a:cs typeface="Arial"/>
              </a:rPr>
              <a:t>All rights reserved.</a:t>
            </a:r>
            <a:br>
              <a:rPr lang="en-US" sz="900" dirty="0" smtClean="0">
                <a:solidFill>
                  <a:srgbClr val="004280"/>
                </a:solidFill>
                <a:latin typeface="Arial"/>
                <a:cs typeface="Arial"/>
              </a:rPr>
            </a:br>
            <a:r>
              <a:rPr lang="en-US" sz="900" dirty="0" smtClean="0">
                <a:solidFill>
                  <a:srgbClr val="004280"/>
                </a:solidFill>
                <a:latin typeface="Arial"/>
                <a:cs typeface="Arial"/>
              </a:rPr>
              <a:t>MAXX-XXXXXX</a:t>
            </a:r>
            <a:endParaRPr lang="en-US" sz="900" dirty="0">
              <a:solidFill>
                <a:srgbClr val="004280"/>
              </a:solidFill>
              <a:latin typeface="Arial"/>
              <a:cs typeface="Arial"/>
            </a:endParaRPr>
          </a:p>
        </p:txBody>
      </p:sp>
      <p:pic>
        <p:nvPicPr>
          <p:cNvPr id="5" name="Picture 4"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9744" y="861214"/>
            <a:ext cx="4324511" cy="651449"/>
          </a:xfrm>
          <a:prstGeom prst="rect">
            <a:avLst/>
          </a:prstGeom>
        </p:spPr>
      </p:pic>
    </p:spTree>
    <p:extLst>
      <p:ext uri="{BB962C8B-B14F-4D97-AF65-F5344CB8AC3E}">
        <p14:creationId xmlns:p14="http://schemas.microsoft.com/office/powerpoint/2010/main" val="32660008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pic>
        <p:nvPicPr>
          <p:cNvPr id="24" name="Picture 23" descr="Survey Qualtrics Survey Software_0000_Version 1 Survey_v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5" name="Picture 24" descr="facets_v1"/>
          <p:cNvPicPr>
            <a:picLocks noChangeAspect="1"/>
          </p:cNvPicPr>
          <p:nvPr userDrawn="1"/>
        </p:nvPicPr>
        <p:blipFill>
          <a:blip r:embed="rId3">
            <a:alphaModFix amt="41000"/>
            <a:extLst>
              <a:ext uri="{28A0092B-C50C-407E-A947-70E740481C1C}">
                <a14:useLocalDpi xmlns:a14="http://schemas.microsoft.com/office/drawing/2010/main" val="0"/>
              </a:ext>
            </a:extLst>
          </a:blip>
          <a:stretch>
            <a:fillRect/>
          </a:stretch>
        </p:blipFill>
        <p:spPr>
          <a:xfrm>
            <a:off x="0" y="13368"/>
            <a:ext cx="9157368" cy="6868026"/>
          </a:xfrm>
          <a:prstGeom prst="rect">
            <a:avLst/>
          </a:prstGeom>
        </p:spPr>
      </p:pic>
      <p:sp>
        <p:nvSpPr>
          <p:cNvPr id="4" name="Picture Placeholder 2"/>
          <p:cNvSpPr>
            <a:spLocks noGrp="1"/>
          </p:cNvSpPr>
          <p:nvPr>
            <p:ph type="pic" idx="1"/>
          </p:nvPr>
        </p:nvSpPr>
        <p:spPr>
          <a:xfrm>
            <a:off x="457200" y="1480182"/>
            <a:ext cx="3809738" cy="4660268"/>
          </a:xfrm>
          <a:ln w="28575" cmpd="sng">
            <a:solidFill>
              <a:srgbClr val="FFFFFF"/>
            </a:solidFill>
          </a:ln>
          <a:effectLst>
            <a:outerShdw blurRad="444500" dist="12700" dir="5400000" sx="75000" sy="75000" algn="tl" rotWithShape="0">
              <a:srgbClr val="004280">
                <a:alpha val="25000"/>
              </a:srgbClr>
            </a:outerShdw>
          </a:effectLst>
        </p:spPr>
        <p:txBody>
          <a:bodyPr>
            <a:normAutofit/>
          </a:bodyPr>
          <a:lstStyle>
            <a:lvl1pPr marL="0" indent="0">
              <a:buNone/>
              <a:defRPr sz="1600">
                <a:solidFill>
                  <a:schemeClr val="bg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itle 1"/>
          <p:cNvSpPr>
            <a:spLocks noGrp="1"/>
          </p:cNvSpPr>
          <p:nvPr>
            <p:ph type="title" hasCustomPrompt="1"/>
          </p:nvPr>
        </p:nvSpPr>
        <p:spPr>
          <a:xfrm>
            <a:off x="563531" y="338951"/>
            <a:ext cx="8417020" cy="400615"/>
          </a:xfrm>
          <a:prstGeom prst="rect">
            <a:avLst/>
          </a:prstGeom>
        </p:spPr>
        <p:txBody>
          <a:bodyPr>
            <a:normAutofit/>
          </a:bodyPr>
          <a:lstStyle>
            <a:lvl1pPr algn="l">
              <a:defRPr sz="2400" cap="all">
                <a:solidFill>
                  <a:srgbClr val="0080B2"/>
                </a:solidFill>
                <a:latin typeface="Arial"/>
                <a:cs typeface="Arial"/>
              </a:defRPr>
            </a:lvl1pPr>
          </a:lstStyle>
          <a:p>
            <a:r>
              <a:rPr lang="en-US" dirty="0" smtClean="0"/>
              <a:t>Click to edit title</a:t>
            </a:r>
            <a:endParaRPr lang="en-US" dirty="0"/>
          </a:p>
        </p:txBody>
      </p:sp>
      <p:sp>
        <p:nvSpPr>
          <p:cNvPr id="16" name="Text Placeholder 15"/>
          <p:cNvSpPr>
            <a:spLocks noGrp="1"/>
          </p:cNvSpPr>
          <p:nvPr>
            <p:ph type="body" sz="quarter" idx="10" hasCustomPrompt="1"/>
          </p:nvPr>
        </p:nvSpPr>
        <p:spPr>
          <a:xfrm>
            <a:off x="576728" y="724625"/>
            <a:ext cx="8413750" cy="344487"/>
          </a:xfrm>
        </p:spPr>
        <p:txBody>
          <a:bodyPr/>
          <a:lstStyle>
            <a:lvl1pPr marL="0" indent="0">
              <a:buNone/>
              <a:defRPr sz="1800" cap="all">
                <a:solidFill>
                  <a:srgbClr val="00B0D3"/>
                </a:solidFill>
              </a:defRPr>
            </a:lvl1pPr>
          </a:lstStyle>
          <a:p>
            <a:pPr lvl="0"/>
            <a:r>
              <a:rPr lang="en-US" dirty="0" smtClean="0"/>
              <a:t>Click to edit Subtitle</a:t>
            </a:r>
            <a:endParaRPr lang="en-US" dirty="0"/>
          </a:p>
        </p:txBody>
      </p:sp>
      <p:sp>
        <p:nvSpPr>
          <p:cNvPr id="18" name="Text Placeholder 17"/>
          <p:cNvSpPr>
            <a:spLocks noGrp="1"/>
          </p:cNvSpPr>
          <p:nvPr>
            <p:ph type="body" sz="quarter" idx="11" hasCustomPrompt="1"/>
          </p:nvPr>
        </p:nvSpPr>
        <p:spPr>
          <a:xfrm>
            <a:off x="4479091" y="2014267"/>
            <a:ext cx="4219390" cy="3265204"/>
          </a:xfrm>
        </p:spPr>
        <p:txBody>
          <a:bodyPr>
            <a:normAutofit/>
          </a:bodyPr>
          <a:lstStyle>
            <a:lvl1pPr marL="0" indent="0">
              <a:buNone/>
              <a:defRPr sz="1800" cap="none">
                <a:solidFill>
                  <a:srgbClr val="FFFFFF"/>
                </a:solidFill>
              </a:defRPr>
            </a:lvl1pPr>
          </a:lstStyle>
          <a:p>
            <a:r>
              <a:rPr lang="en-US" sz="1600" dirty="0" smtClean="0">
                <a:solidFill>
                  <a:schemeClr val="bg1"/>
                </a:solidFill>
              </a:rPr>
              <a:t>Click to edit intro text</a:t>
            </a:r>
            <a:endParaRPr lang="en-US" sz="1600" dirty="0">
              <a:solidFill>
                <a:schemeClr val="bg1"/>
              </a:solidFill>
            </a:endParaRPr>
          </a:p>
        </p:txBody>
      </p:sp>
      <p:sp>
        <p:nvSpPr>
          <p:cNvPr id="21" name="Text Placeholder 20"/>
          <p:cNvSpPr>
            <a:spLocks noGrp="1"/>
          </p:cNvSpPr>
          <p:nvPr>
            <p:ph type="body" sz="quarter" idx="12" hasCustomPrompt="1"/>
          </p:nvPr>
        </p:nvSpPr>
        <p:spPr>
          <a:xfrm>
            <a:off x="4465926" y="1479550"/>
            <a:ext cx="3703637" cy="534988"/>
          </a:xfrm>
        </p:spPr>
        <p:txBody>
          <a:bodyPr/>
          <a:lstStyle>
            <a:lvl1pPr marL="0" indent="0">
              <a:buNone/>
              <a:defRPr baseline="0">
                <a:solidFill>
                  <a:schemeClr val="bg1"/>
                </a:solidFill>
              </a:defRPr>
            </a:lvl1pPr>
          </a:lstStyle>
          <a:p>
            <a:pPr lvl="0"/>
            <a:r>
              <a:rPr lang="en-US" dirty="0" smtClean="0"/>
              <a:t>SAVE THE DATE</a:t>
            </a:r>
            <a:endParaRPr lang="en-US" dirty="0"/>
          </a:p>
        </p:txBody>
      </p:sp>
      <p:sp>
        <p:nvSpPr>
          <p:cNvPr id="23" name="Text Placeholder 22"/>
          <p:cNvSpPr>
            <a:spLocks noGrp="1"/>
          </p:cNvSpPr>
          <p:nvPr>
            <p:ph type="body" sz="quarter" idx="13" hasCustomPrompt="1"/>
          </p:nvPr>
        </p:nvSpPr>
        <p:spPr>
          <a:xfrm>
            <a:off x="4479092" y="5280025"/>
            <a:ext cx="4219390" cy="860425"/>
          </a:xfrm>
        </p:spPr>
        <p:txBody>
          <a:bodyPr>
            <a:normAutofit/>
          </a:bodyPr>
          <a:lstStyle>
            <a:lvl1pPr marL="0" indent="0">
              <a:buNone/>
              <a:defRPr sz="1400" baseline="0">
                <a:solidFill>
                  <a:srgbClr val="FFFFFF"/>
                </a:solidFill>
              </a:defRPr>
            </a:lvl1pPr>
          </a:lstStyle>
          <a:p>
            <a:pPr lvl="0"/>
            <a:r>
              <a:rPr lang="en-US" dirty="0" smtClean="0"/>
              <a:t>SUBTITLE TEXT GOES HERE</a:t>
            </a:r>
            <a:endParaRPr lang="en-US" dirty="0"/>
          </a:p>
        </p:txBody>
      </p:sp>
    </p:spTree>
    <p:extLst>
      <p:ext uri="{BB962C8B-B14F-4D97-AF65-F5344CB8AC3E}">
        <p14:creationId xmlns:p14="http://schemas.microsoft.com/office/powerpoint/2010/main" val="24693867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930913" y="2363487"/>
            <a:ext cx="2862313" cy="2893659"/>
          </a:xfrm>
          <a:prstGeom prst="rect">
            <a:avLst/>
          </a:prstGeom>
          <a:ln w="28575" cmpd="sng">
            <a:noFill/>
          </a:ln>
          <a:effectLst>
            <a:outerShdw blurRad="444500" dist="12700" dir="5400000" sx="75000" sy="75000" algn="tl" rotWithShape="0">
              <a:srgbClr val="004280">
                <a:alpha val="25000"/>
              </a:srgbClr>
            </a:outerShdw>
          </a:effectLst>
        </p:spPr>
        <p:txBody>
          <a:bodyPr>
            <a:normAutofit/>
          </a:bodyPr>
          <a:lstStyle>
            <a:lvl1pPr marL="0" indent="0">
              <a:buNone/>
              <a:defRPr sz="1600">
                <a:solidFill>
                  <a:schemeClr val="bg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Text Placeholder 17"/>
          <p:cNvSpPr>
            <a:spLocks noGrp="1"/>
          </p:cNvSpPr>
          <p:nvPr>
            <p:ph type="body" sz="quarter" idx="11" hasCustomPrompt="1"/>
          </p:nvPr>
        </p:nvSpPr>
        <p:spPr>
          <a:xfrm>
            <a:off x="4291939" y="2363487"/>
            <a:ext cx="4219390" cy="2893659"/>
          </a:xfrm>
          <a:prstGeom prst="rect">
            <a:avLst/>
          </a:prstGeom>
        </p:spPr>
        <p:txBody>
          <a:bodyPr>
            <a:normAutofit/>
          </a:bodyPr>
          <a:lstStyle>
            <a:lvl1pPr marL="0" indent="0">
              <a:buNone/>
              <a:defRPr sz="1800" cap="none">
                <a:solidFill>
                  <a:schemeClr val="bg1"/>
                </a:solidFill>
                <a:latin typeface="Arial"/>
                <a:cs typeface="Arial"/>
              </a:defRPr>
            </a:lvl1pPr>
          </a:lstStyle>
          <a:p>
            <a:r>
              <a:rPr lang="en-US" sz="1600" dirty="0" smtClean="0">
                <a:solidFill>
                  <a:schemeClr val="bg1"/>
                </a:solidFill>
              </a:rPr>
              <a:t>Click to edit intro text</a:t>
            </a:r>
            <a:endParaRPr lang="en-US" sz="1600" dirty="0">
              <a:solidFill>
                <a:schemeClr val="bg1"/>
              </a:solidFill>
            </a:endParaRPr>
          </a:p>
        </p:txBody>
      </p:sp>
      <p:sp>
        <p:nvSpPr>
          <p:cNvPr id="21" name="Text Placeholder 20"/>
          <p:cNvSpPr>
            <a:spLocks noGrp="1"/>
          </p:cNvSpPr>
          <p:nvPr>
            <p:ph type="body" sz="quarter" idx="12" hasCustomPrompt="1"/>
          </p:nvPr>
        </p:nvSpPr>
        <p:spPr>
          <a:xfrm>
            <a:off x="930914" y="1639966"/>
            <a:ext cx="7580415" cy="534988"/>
          </a:xfrm>
          <a:prstGeom prst="rect">
            <a:avLst/>
          </a:prstGeom>
        </p:spPr>
        <p:txBody>
          <a:bodyPr/>
          <a:lstStyle>
            <a:lvl1pPr marL="0" indent="0">
              <a:buNone/>
              <a:defRPr baseline="0">
                <a:solidFill>
                  <a:schemeClr val="bg1"/>
                </a:solidFill>
                <a:latin typeface="Arial"/>
              </a:defRPr>
            </a:lvl1pPr>
          </a:lstStyle>
          <a:p>
            <a:pPr lvl="0"/>
            <a:r>
              <a:rPr lang="en-US" dirty="0" smtClean="0"/>
              <a:t>SAVE THE DATE</a:t>
            </a:r>
            <a:endParaRPr lang="en-US" dirty="0"/>
          </a:p>
        </p:txBody>
      </p:sp>
      <p:sp>
        <p:nvSpPr>
          <p:cNvPr id="23" name="Text Placeholder 22"/>
          <p:cNvSpPr>
            <a:spLocks noGrp="1"/>
          </p:cNvSpPr>
          <p:nvPr>
            <p:ph type="body" sz="quarter" idx="13" hasCustomPrompt="1"/>
          </p:nvPr>
        </p:nvSpPr>
        <p:spPr>
          <a:xfrm>
            <a:off x="930914" y="5448266"/>
            <a:ext cx="7580416" cy="711095"/>
          </a:xfrm>
          <a:prstGeom prst="rect">
            <a:avLst/>
          </a:prstGeom>
        </p:spPr>
        <p:txBody>
          <a:bodyPr>
            <a:normAutofit/>
          </a:bodyPr>
          <a:lstStyle>
            <a:lvl1pPr marL="0" indent="0">
              <a:buNone/>
              <a:defRPr sz="1400" baseline="0">
                <a:solidFill>
                  <a:srgbClr val="FFFFFF"/>
                </a:solidFill>
                <a:latin typeface="Arial"/>
              </a:defRPr>
            </a:lvl1pPr>
          </a:lstStyle>
          <a:p>
            <a:pPr lvl="0"/>
            <a:r>
              <a:rPr lang="en-US" dirty="0" smtClean="0"/>
              <a:t>SUBTITLE TEXT GOES HERE</a:t>
            </a:r>
            <a:endParaRPr lang="en-US" dirty="0"/>
          </a:p>
        </p:txBody>
      </p:sp>
      <p:sp>
        <p:nvSpPr>
          <p:cNvPr id="11" name="Text Placeholder 2"/>
          <p:cNvSpPr>
            <a:spLocks noGrp="1"/>
          </p:cNvSpPr>
          <p:nvPr>
            <p:ph type="body" idx="14" hasCustomPrompt="1"/>
          </p:nvPr>
        </p:nvSpPr>
        <p:spPr>
          <a:xfrm>
            <a:off x="561975" y="317500"/>
            <a:ext cx="7042150" cy="492125"/>
          </a:xfrm>
          <a:prstGeom prst="rect">
            <a:avLst/>
          </a:prstGeom>
        </p:spPr>
        <p:txBody>
          <a:bodyPr>
            <a:noAutofit/>
          </a:bodyPr>
          <a:lstStyle>
            <a:lvl1pPr marL="0" indent="0">
              <a:buNone/>
              <a:defRPr sz="2800">
                <a:solidFill>
                  <a:schemeClr val="bg1"/>
                </a:solidFill>
                <a:latin typeface="Arial"/>
              </a:defRPr>
            </a:lvl1pPr>
          </a:lstStyle>
          <a:p>
            <a:pPr lvl="0"/>
            <a:r>
              <a:rPr lang="en-US" dirty="0" smtClean="0"/>
              <a:t>CLICK TO EDIT TITLE</a:t>
            </a:r>
          </a:p>
        </p:txBody>
      </p:sp>
      <p:sp>
        <p:nvSpPr>
          <p:cNvPr id="12" name="Text Placeholder 4"/>
          <p:cNvSpPr>
            <a:spLocks noGrp="1"/>
          </p:cNvSpPr>
          <p:nvPr>
            <p:ph type="body" sz="quarter" idx="15" hasCustomPrompt="1"/>
          </p:nvPr>
        </p:nvSpPr>
        <p:spPr>
          <a:xfrm>
            <a:off x="577850" y="793750"/>
            <a:ext cx="7058025" cy="381000"/>
          </a:xfrm>
          <a:prstGeom prst="rect">
            <a:avLst/>
          </a:prstGeom>
        </p:spPr>
        <p:txBody>
          <a:bodyPr>
            <a:normAutofit/>
          </a:bodyPr>
          <a:lstStyle>
            <a:lvl1pPr marL="0" indent="0">
              <a:buNone/>
              <a:defRPr sz="1800">
                <a:solidFill>
                  <a:srgbClr val="00A3E1"/>
                </a:solidFill>
                <a:latin typeface="Arial"/>
                <a:cs typeface="Arial"/>
              </a:defRPr>
            </a:lvl1pPr>
          </a:lstStyle>
          <a:p>
            <a:pPr lvl="0"/>
            <a:r>
              <a:rPr lang="en-US" dirty="0" smtClean="0"/>
              <a:t>CLICK TO EDIT SUBTITLE</a:t>
            </a:r>
            <a:endParaRPr lang="en-US" dirty="0"/>
          </a:p>
        </p:txBody>
      </p:sp>
    </p:spTree>
    <p:extLst>
      <p:ext uri="{BB962C8B-B14F-4D97-AF65-F5344CB8AC3E}">
        <p14:creationId xmlns:p14="http://schemas.microsoft.com/office/powerpoint/2010/main" val="2257886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 y="1480182"/>
            <a:ext cx="9144000" cy="4376759"/>
          </a:xfrm>
          <a:prstGeom prst="rect">
            <a:avLst/>
          </a:prstGeom>
          <a:ln w="28575" cmpd="sng">
            <a:noFill/>
          </a:ln>
          <a:effectLst/>
        </p:spPr>
        <p:txBody>
          <a:bodyPr>
            <a:normAutofit/>
          </a:bodyPr>
          <a:lstStyle>
            <a:lvl1pPr marL="0" indent="0">
              <a:buNone/>
              <a:defRPr sz="1600">
                <a:solidFill>
                  <a:schemeClr val="bg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2"/>
          <p:cNvSpPr>
            <a:spLocks noGrp="1"/>
          </p:cNvSpPr>
          <p:nvPr>
            <p:ph type="body" idx="12" hasCustomPrompt="1"/>
          </p:nvPr>
        </p:nvSpPr>
        <p:spPr>
          <a:xfrm>
            <a:off x="561975" y="317500"/>
            <a:ext cx="7042150" cy="492125"/>
          </a:xfrm>
          <a:prstGeom prst="rect">
            <a:avLst/>
          </a:prstGeom>
        </p:spPr>
        <p:txBody>
          <a:bodyPr>
            <a:noAutofit/>
          </a:bodyPr>
          <a:lstStyle>
            <a:lvl1pPr marL="0" indent="0">
              <a:buNone/>
              <a:defRPr sz="2800">
                <a:solidFill>
                  <a:schemeClr val="bg1"/>
                </a:solidFill>
                <a:latin typeface="Arial"/>
              </a:defRPr>
            </a:lvl1pPr>
          </a:lstStyle>
          <a:p>
            <a:pPr lvl="0"/>
            <a:r>
              <a:rPr lang="en-US" dirty="0" smtClean="0"/>
              <a:t>CLICK TO EDIT TITLE</a:t>
            </a:r>
          </a:p>
        </p:txBody>
      </p:sp>
      <p:sp>
        <p:nvSpPr>
          <p:cNvPr id="8" name="Text Placeholder 4"/>
          <p:cNvSpPr>
            <a:spLocks noGrp="1"/>
          </p:cNvSpPr>
          <p:nvPr>
            <p:ph type="body" sz="quarter" idx="14" hasCustomPrompt="1"/>
          </p:nvPr>
        </p:nvSpPr>
        <p:spPr>
          <a:xfrm>
            <a:off x="577850" y="793750"/>
            <a:ext cx="7058025" cy="381000"/>
          </a:xfrm>
          <a:prstGeom prst="rect">
            <a:avLst/>
          </a:prstGeom>
        </p:spPr>
        <p:txBody>
          <a:bodyPr>
            <a:normAutofit/>
          </a:bodyPr>
          <a:lstStyle>
            <a:lvl1pPr marL="0" indent="0">
              <a:buNone/>
              <a:defRPr sz="1800">
                <a:solidFill>
                  <a:srgbClr val="00A3E1"/>
                </a:solidFill>
                <a:latin typeface="Arial"/>
                <a:cs typeface="Arial"/>
              </a:defRPr>
            </a:lvl1pPr>
          </a:lstStyle>
          <a:p>
            <a:pPr lvl="0"/>
            <a:r>
              <a:rPr lang="en-US" dirty="0" smtClean="0"/>
              <a:t>CLICK TO EDIT SUBTITLE</a:t>
            </a:r>
            <a:endParaRPr lang="en-US" dirty="0"/>
          </a:p>
        </p:txBody>
      </p:sp>
    </p:spTree>
    <p:extLst>
      <p:ext uri="{BB962C8B-B14F-4D97-AF65-F5344CB8AC3E}">
        <p14:creationId xmlns:p14="http://schemas.microsoft.com/office/powerpoint/2010/main" val="32817250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4414682" y="2509518"/>
            <a:ext cx="3447773" cy="582613"/>
          </a:xfrm>
          <a:prstGeom prst="rect">
            <a:avLst/>
          </a:prstGeom>
        </p:spPr>
        <p:txBody>
          <a:bodyPr>
            <a:normAutofit/>
          </a:bodyPr>
          <a:lstStyle>
            <a:lvl1pPr marL="0" indent="0">
              <a:buNone/>
              <a:defRPr sz="2400" baseline="0">
                <a:solidFill>
                  <a:srgbClr val="FFFFFF"/>
                </a:solidFill>
                <a:latin typeface="Arial"/>
              </a:defRPr>
            </a:lvl1pPr>
          </a:lstStyle>
          <a:p>
            <a:pPr lvl="0"/>
            <a:r>
              <a:rPr lang="en-US" dirty="0" smtClean="0"/>
              <a:t>CLICK TO EDIT NAME</a:t>
            </a:r>
            <a:endParaRPr lang="en-US" dirty="0"/>
          </a:p>
        </p:txBody>
      </p:sp>
      <p:sp>
        <p:nvSpPr>
          <p:cNvPr id="24" name="Text Placeholder 4"/>
          <p:cNvSpPr>
            <a:spLocks noGrp="1"/>
          </p:cNvSpPr>
          <p:nvPr>
            <p:ph type="body" sz="quarter" idx="17" hasCustomPrompt="1"/>
          </p:nvPr>
        </p:nvSpPr>
        <p:spPr>
          <a:xfrm>
            <a:off x="4429514" y="3111596"/>
            <a:ext cx="3917469" cy="312292"/>
          </a:xfrm>
          <a:prstGeom prst="rect">
            <a:avLst/>
          </a:prstGeom>
        </p:spPr>
        <p:txBody>
          <a:bodyPr>
            <a:noAutofit/>
          </a:bodyPr>
          <a:lstStyle>
            <a:lvl1pPr marL="0" indent="0">
              <a:buNone/>
              <a:defRPr sz="1700" baseline="0">
                <a:solidFill>
                  <a:srgbClr val="FFFFFF"/>
                </a:solidFill>
                <a:latin typeface="Arial"/>
              </a:defRPr>
            </a:lvl1pPr>
          </a:lstStyle>
          <a:p>
            <a:pPr lvl="0"/>
            <a:r>
              <a:rPr lang="en-US" dirty="0" smtClean="0"/>
              <a:t>CLICK TO EDIT A PERSON’S TITLE</a:t>
            </a:r>
            <a:endParaRPr lang="en-US" dirty="0"/>
          </a:p>
        </p:txBody>
      </p:sp>
      <p:sp>
        <p:nvSpPr>
          <p:cNvPr id="25" name="Text Placeholder 4"/>
          <p:cNvSpPr>
            <a:spLocks noGrp="1"/>
          </p:cNvSpPr>
          <p:nvPr>
            <p:ph type="body" sz="quarter" idx="18" hasCustomPrompt="1"/>
          </p:nvPr>
        </p:nvSpPr>
        <p:spPr>
          <a:xfrm>
            <a:off x="4429514" y="3370103"/>
            <a:ext cx="4741960" cy="1192142"/>
          </a:xfrm>
          <a:prstGeom prst="rect">
            <a:avLst/>
          </a:prstGeom>
        </p:spPr>
        <p:txBody>
          <a:bodyPr>
            <a:noAutofit/>
          </a:bodyPr>
          <a:lstStyle>
            <a:lvl1pPr marL="0" indent="0">
              <a:buNone/>
              <a:defRPr sz="1700" baseline="0">
                <a:solidFill>
                  <a:srgbClr val="FFFFFF"/>
                </a:solidFill>
                <a:latin typeface="Arial"/>
              </a:defRPr>
            </a:lvl1pPr>
          </a:lstStyle>
          <a:p>
            <a:pPr lvl="0"/>
            <a:r>
              <a:rPr lang="en-US" dirty="0" smtClean="0"/>
              <a:t>CLICK TO EDIT A PERSON’S COMPANY</a:t>
            </a:r>
            <a:endParaRPr lang="en-US" dirty="0"/>
          </a:p>
        </p:txBody>
      </p:sp>
      <p:sp>
        <p:nvSpPr>
          <p:cNvPr id="26" name="Picture Placeholder 2"/>
          <p:cNvSpPr>
            <a:spLocks noGrp="1"/>
          </p:cNvSpPr>
          <p:nvPr>
            <p:ph type="pic" idx="1"/>
          </p:nvPr>
        </p:nvSpPr>
        <p:spPr>
          <a:xfrm>
            <a:off x="787797" y="2045020"/>
            <a:ext cx="3148544" cy="3183025"/>
          </a:xfrm>
          <a:prstGeom prst="rect">
            <a:avLst/>
          </a:prstGeom>
          <a:noFill/>
          <a:ln w="12700" cmpd="sng">
            <a:noFill/>
          </a:ln>
          <a:effectLst>
            <a:outerShdw blurRad="444500" dist="12700" dir="5400000" sx="75000" sy="75000" algn="tl" rotWithShape="0">
              <a:srgbClr val="004280">
                <a:alpha val="25000"/>
              </a:srgbClr>
            </a:outerShdw>
          </a:effectLst>
        </p:spPr>
        <p:txBody>
          <a:bodyPr>
            <a:normAutofit/>
          </a:bodyPr>
          <a:lstStyle>
            <a:lvl1pPr marL="0" indent="0">
              <a:buNone/>
              <a:defRPr sz="1600">
                <a:solidFill>
                  <a:schemeClr val="bg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2"/>
          <p:cNvSpPr>
            <a:spLocks noGrp="1"/>
          </p:cNvSpPr>
          <p:nvPr>
            <p:ph type="body" idx="12" hasCustomPrompt="1"/>
          </p:nvPr>
        </p:nvSpPr>
        <p:spPr>
          <a:xfrm>
            <a:off x="561975" y="317500"/>
            <a:ext cx="7042150" cy="492125"/>
          </a:xfrm>
          <a:prstGeom prst="rect">
            <a:avLst/>
          </a:prstGeom>
        </p:spPr>
        <p:txBody>
          <a:bodyPr>
            <a:noAutofit/>
          </a:bodyPr>
          <a:lstStyle>
            <a:lvl1pPr marL="0" indent="0">
              <a:buNone/>
              <a:defRPr sz="2800">
                <a:solidFill>
                  <a:schemeClr val="bg1"/>
                </a:solidFill>
                <a:latin typeface="Arial"/>
              </a:defRPr>
            </a:lvl1pPr>
          </a:lstStyle>
          <a:p>
            <a:pPr lvl="0"/>
            <a:r>
              <a:rPr lang="en-US" dirty="0" smtClean="0"/>
              <a:t>CLICK TO EDIT TITLE</a:t>
            </a:r>
          </a:p>
        </p:txBody>
      </p:sp>
      <p:sp>
        <p:nvSpPr>
          <p:cNvPr id="11" name="Text Placeholder 4"/>
          <p:cNvSpPr>
            <a:spLocks noGrp="1"/>
          </p:cNvSpPr>
          <p:nvPr>
            <p:ph type="body" sz="quarter" idx="13" hasCustomPrompt="1"/>
          </p:nvPr>
        </p:nvSpPr>
        <p:spPr>
          <a:xfrm>
            <a:off x="577850" y="793750"/>
            <a:ext cx="7058025" cy="381000"/>
          </a:xfrm>
          <a:prstGeom prst="rect">
            <a:avLst/>
          </a:prstGeom>
        </p:spPr>
        <p:txBody>
          <a:bodyPr>
            <a:normAutofit/>
          </a:bodyPr>
          <a:lstStyle>
            <a:lvl1pPr marL="0" indent="0">
              <a:buNone/>
              <a:defRPr sz="1800">
                <a:solidFill>
                  <a:srgbClr val="00A3E1"/>
                </a:solidFill>
                <a:latin typeface="Arial"/>
                <a:cs typeface="Arial"/>
              </a:defRPr>
            </a:lvl1pPr>
          </a:lstStyle>
          <a:p>
            <a:pPr lvl="0"/>
            <a:r>
              <a:rPr lang="en-US" dirty="0" smtClean="0"/>
              <a:t>CLICK TO EDIT SUBTITLE</a:t>
            </a:r>
            <a:endParaRPr lang="en-US" dirty="0"/>
          </a:p>
        </p:txBody>
      </p:sp>
    </p:spTree>
    <p:extLst>
      <p:ext uri="{BB962C8B-B14F-4D97-AF65-F5344CB8AC3E}">
        <p14:creationId xmlns:p14="http://schemas.microsoft.com/office/powerpoint/2010/main" val="1982029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Intro Slide">
    <p:spTree>
      <p:nvGrpSpPr>
        <p:cNvPr id="1" name=""/>
        <p:cNvGrpSpPr/>
        <p:nvPr/>
      </p:nvGrpSpPr>
      <p:grpSpPr>
        <a:xfrm>
          <a:off x="0" y="0"/>
          <a:ext cx="0" cy="0"/>
          <a:chOff x="0" y="0"/>
          <a:chExt cx="0" cy="0"/>
        </a:xfrm>
      </p:grpSpPr>
      <p:sp>
        <p:nvSpPr>
          <p:cNvPr id="24" name="Picture Placeholder 23"/>
          <p:cNvSpPr>
            <a:spLocks noGrp="1"/>
          </p:cNvSpPr>
          <p:nvPr>
            <p:ph type="pic" sz="quarter" idx="16" hasCustomPrompt="1"/>
          </p:nvPr>
        </p:nvSpPr>
        <p:spPr>
          <a:xfrm>
            <a:off x="666018" y="1357674"/>
            <a:ext cx="1371600" cy="1371600"/>
          </a:xfrm>
          <a:prstGeom prst="rect">
            <a:avLst/>
          </a:prstGeom>
          <a:ln w="21590" cmpd="sng">
            <a:noFill/>
          </a:ln>
        </p:spPr>
        <p:txBody>
          <a:bodyPr>
            <a:normAutofit/>
          </a:bodyPr>
          <a:lstStyle>
            <a:lvl1pPr marL="0" indent="0">
              <a:buNone/>
              <a:defRPr sz="1400">
                <a:solidFill>
                  <a:srgbClr val="FFFFFF"/>
                </a:solidFill>
                <a:latin typeface="Arial"/>
              </a:defRPr>
            </a:lvl1pPr>
          </a:lstStyle>
          <a:p>
            <a:r>
              <a:rPr lang="en-US" sz="1600" dirty="0" smtClean="0"/>
              <a:t>PICTURE</a:t>
            </a:r>
            <a:endParaRPr lang="en-US" dirty="0"/>
          </a:p>
        </p:txBody>
      </p:sp>
      <p:sp>
        <p:nvSpPr>
          <p:cNvPr id="25" name="Picture Placeholder 23"/>
          <p:cNvSpPr>
            <a:spLocks noGrp="1"/>
          </p:cNvSpPr>
          <p:nvPr>
            <p:ph type="pic" sz="quarter" idx="17" hasCustomPrompt="1"/>
          </p:nvPr>
        </p:nvSpPr>
        <p:spPr>
          <a:xfrm>
            <a:off x="666018" y="4713147"/>
            <a:ext cx="1371600" cy="1371600"/>
          </a:xfrm>
          <a:prstGeom prst="rect">
            <a:avLst/>
          </a:prstGeom>
          <a:ln w="21590" cmpd="sng">
            <a:noFill/>
          </a:ln>
        </p:spPr>
        <p:txBody>
          <a:bodyPr>
            <a:normAutofit/>
          </a:bodyPr>
          <a:lstStyle>
            <a:lvl1pPr marL="0" indent="0">
              <a:buNone/>
              <a:defRPr sz="1400">
                <a:solidFill>
                  <a:srgbClr val="FFFFFF"/>
                </a:solidFill>
                <a:latin typeface="Arial"/>
              </a:defRPr>
            </a:lvl1pPr>
          </a:lstStyle>
          <a:p>
            <a:r>
              <a:rPr lang="en-US" sz="1600" dirty="0" smtClean="0"/>
              <a:t>PICTURE</a:t>
            </a:r>
            <a:endParaRPr lang="en-US" dirty="0"/>
          </a:p>
        </p:txBody>
      </p:sp>
      <p:sp>
        <p:nvSpPr>
          <p:cNvPr id="26" name="Picture Placeholder 23"/>
          <p:cNvSpPr>
            <a:spLocks noGrp="1"/>
          </p:cNvSpPr>
          <p:nvPr>
            <p:ph type="pic" sz="quarter" idx="18" hasCustomPrompt="1"/>
          </p:nvPr>
        </p:nvSpPr>
        <p:spPr>
          <a:xfrm>
            <a:off x="4888244" y="1357674"/>
            <a:ext cx="1371600" cy="1371600"/>
          </a:xfrm>
          <a:prstGeom prst="rect">
            <a:avLst/>
          </a:prstGeom>
          <a:ln w="21590" cmpd="sng">
            <a:noFill/>
          </a:ln>
        </p:spPr>
        <p:txBody>
          <a:bodyPr>
            <a:normAutofit/>
          </a:bodyPr>
          <a:lstStyle>
            <a:lvl1pPr marL="0" indent="0">
              <a:buNone/>
              <a:defRPr sz="1400">
                <a:solidFill>
                  <a:srgbClr val="FFFFFF"/>
                </a:solidFill>
                <a:latin typeface="Arial"/>
              </a:defRPr>
            </a:lvl1pPr>
          </a:lstStyle>
          <a:p>
            <a:r>
              <a:rPr lang="en-US" sz="1600" dirty="0" smtClean="0"/>
              <a:t>PICTURE</a:t>
            </a:r>
            <a:endParaRPr lang="en-US" dirty="0"/>
          </a:p>
        </p:txBody>
      </p:sp>
      <p:sp>
        <p:nvSpPr>
          <p:cNvPr id="27" name="Picture Placeholder 23"/>
          <p:cNvSpPr>
            <a:spLocks noGrp="1"/>
          </p:cNvSpPr>
          <p:nvPr>
            <p:ph type="pic" sz="quarter" idx="19" hasCustomPrompt="1"/>
          </p:nvPr>
        </p:nvSpPr>
        <p:spPr>
          <a:xfrm>
            <a:off x="667075" y="3044563"/>
            <a:ext cx="1371600" cy="1371600"/>
          </a:xfrm>
          <a:prstGeom prst="rect">
            <a:avLst/>
          </a:prstGeom>
          <a:ln w="21590" cmpd="sng">
            <a:noFill/>
          </a:ln>
        </p:spPr>
        <p:txBody>
          <a:bodyPr>
            <a:normAutofit/>
          </a:bodyPr>
          <a:lstStyle>
            <a:lvl1pPr marL="0" indent="0">
              <a:buNone/>
              <a:defRPr sz="1400">
                <a:solidFill>
                  <a:srgbClr val="FFFFFF"/>
                </a:solidFill>
                <a:latin typeface="Arial"/>
              </a:defRPr>
            </a:lvl1pPr>
          </a:lstStyle>
          <a:p>
            <a:r>
              <a:rPr lang="en-US" sz="1600" dirty="0" smtClean="0"/>
              <a:t>PICTURE</a:t>
            </a:r>
            <a:endParaRPr lang="en-US" dirty="0"/>
          </a:p>
        </p:txBody>
      </p:sp>
      <p:sp>
        <p:nvSpPr>
          <p:cNvPr id="28" name="Picture Placeholder 23"/>
          <p:cNvSpPr>
            <a:spLocks noGrp="1"/>
          </p:cNvSpPr>
          <p:nvPr>
            <p:ph type="pic" sz="quarter" idx="20" hasCustomPrompt="1"/>
          </p:nvPr>
        </p:nvSpPr>
        <p:spPr>
          <a:xfrm>
            <a:off x="4888244" y="3068962"/>
            <a:ext cx="1371600" cy="1371600"/>
          </a:xfrm>
          <a:prstGeom prst="rect">
            <a:avLst/>
          </a:prstGeom>
          <a:ln w="21590" cmpd="sng">
            <a:noFill/>
          </a:ln>
        </p:spPr>
        <p:txBody>
          <a:bodyPr>
            <a:normAutofit/>
          </a:bodyPr>
          <a:lstStyle>
            <a:lvl1pPr marL="0" indent="0">
              <a:buNone/>
              <a:defRPr sz="1400">
                <a:solidFill>
                  <a:srgbClr val="FFFFFF"/>
                </a:solidFill>
                <a:latin typeface="Arial"/>
              </a:defRPr>
            </a:lvl1pPr>
          </a:lstStyle>
          <a:p>
            <a:r>
              <a:rPr lang="en-US" sz="1600" dirty="0" smtClean="0"/>
              <a:t>PICTURE</a:t>
            </a:r>
            <a:endParaRPr lang="en-US" dirty="0"/>
          </a:p>
        </p:txBody>
      </p:sp>
      <p:sp>
        <p:nvSpPr>
          <p:cNvPr id="32" name="Text Placeholder 30"/>
          <p:cNvSpPr>
            <a:spLocks noGrp="1"/>
          </p:cNvSpPr>
          <p:nvPr>
            <p:ph type="body" sz="quarter" idx="23" hasCustomPrompt="1"/>
          </p:nvPr>
        </p:nvSpPr>
        <p:spPr>
          <a:xfrm>
            <a:off x="2148151" y="1357674"/>
            <a:ext cx="2687638" cy="276225"/>
          </a:xfrm>
          <a:prstGeom prst="rect">
            <a:avLst/>
          </a:prstGeom>
          <a:ln>
            <a:noFill/>
          </a:ln>
        </p:spPr>
        <p:txBody>
          <a:bodyPr>
            <a:noAutofit/>
          </a:bodyPr>
          <a:lstStyle>
            <a:lvl1pPr marL="0" indent="0">
              <a:buNone/>
              <a:defRPr sz="1400" b="1"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Name</a:t>
            </a:r>
            <a:endParaRPr lang="en-US" dirty="0"/>
          </a:p>
        </p:txBody>
      </p:sp>
      <p:sp>
        <p:nvSpPr>
          <p:cNvPr id="34" name="Text Placeholder 30"/>
          <p:cNvSpPr>
            <a:spLocks noGrp="1"/>
          </p:cNvSpPr>
          <p:nvPr>
            <p:ph type="body" sz="quarter" idx="24" hasCustomPrompt="1"/>
          </p:nvPr>
        </p:nvSpPr>
        <p:spPr>
          <a:xfrm>
            <a:off x="2149568" y="1614661"/>
            <a:ext cx="2687638" cy="517901"/>
          </a:xfrm>
          <a:prstGeom prst="rect">
            <a:avLst/>
          </a:prstGeom>
          <a:ln>
            <a:noFill/>
          </a:ln>
        </p:spPr>
        <p:txBody>
          <a:bodyPr>
            <a:noAutofit/>
          </a:bodyPr>
          <a:lstStyle>
            <a:lvl1pPr marL="0" indent="0">
              <a:buNone/>
              <a:defRPr sz="1200"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info</a:t>
            </a:r>
            <a:endParaRPr lang="en-US" dirty="0"/>
          </a:p>
        </p:txBody>
      </p:sp>
      <p:sp>
        <p:nvSpPr>
          <p:cNvPr id="35" name="Text Placeholder 30"/>
          <p:cNvSpPr>
            <a:spLocks noGrp="1"/>
          </p:cNvSpPr>
          <p:nvPr>
            <p:ph type="body" sz="quarter" idx="25" hasCustomPrompt="1"/>
          </p:nvPr>
        </p:nvSpPr>
        <p:spPr>
          <a:xfrm>
            <a:off x="2148151" y="3050292"/>
            <a:ext cx="2687638" cy="276225"/>
          </a:xfrm>
          <a:prstGeom prst="rect">
            <a:avLst/>
          </a:prstGeom>
          <a:ln>
            <a:noFill/>
          </a:ln>
        </p:spPr>
        <p:txBody>
          <a:bodyPr>
            <a:noAutofit/>
          </a:bodyPr>
          <a:lstStyle>
            <a:lvl1pPr marL="0" indent="0">
              <a:buNone/>
              <a:defRPr sz="1400" b="1"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Name</a:t>
            </a:r>
            <a:endParaRPr lang="en-US" dirty="0"/>
          </a:p>
        </p:txBody>
      </p:sp>
      <p:sp>
        <p:nvSpPr>
          <p:cNvPr id="36" name="Text Placeholder 30"/>
          <p:cNvSpPr>
            <a:spLocks noGrp="1"/>
          </p:cNvSpPr>
          <p:nvPr>
            <p:ph type="body" sz="quarter" idx="26" hasCustomPrompt="1"/>
          </p:nvPr>
        </p:nvSpPr>
        <p:spPr>
          <a:xfrm>
            <a:off x="2149568" y="3307279"/>
            <a:ext cx="2687638" cy="517901"/>
          </a:xfrm>
          <a:prstGeom prst="rect">
            <a:avLst/>
          </a:prstGeom>
          <a:ln>
            <a:noFill/>
          </a:ln>
        </p:spPr>
        <p:txBody>
          <a:bodyPr>
            <a:noAutofit/>
          </a:bodyPr>
          <a:lstStyle>
            <a:lvl1pPr marL="0" indent="0">
              <a:buNone/>
              <a:defRPr sz="1200"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info</a:t>
            </a:r>
            <a:endParaRPr lang="en-US" dirty="0"/>
          </a:p>
        </p:txBody>
      </p:sp>
      <p:sp>
        <p:nvSpPr>
          <p:cNvPr id="37" name="Text Placeholder 30"/>
          <p:cNvSpPr>
            <a:spLocks noGrp="1"/>
          </p:cNvSpPr>
          <p:nvPr>
            <p:ph type="body" sz="quarter" idx="27" hasCustomPrompt="1"/>
          </p:nvPr>
        </p:nvSpPr>
        <p:spPr>
          <a:xfrm>
            <a:off x="6442994" y="3042226"/>
            <a:ext cx="2687638" cy="276225"/>
          </a:xfrm>
          <a:prstGeom prst="rect">
            <a:avLst/>
          </a:prstGeom>
          <a:ln>
            <a:noFill/>
          </a:ln>
        </p:spPr>
        <p:txBody>
          <a:bodyPr>
            <a:noAutofit/>
          </a:bodyPr>
          <a:lstStyle>
            <a:lvl1pPr marL="0" indent="0">
              <a:buNone/>
              <a:defRPr sz="1400" b="1"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Name</a:t>
            </a:r>
            <a:endParaRPr lang="en-US" dirty="0"/>
          </a:p>
        </p:txBody>
      </p:sp>
      <p:sp>
        <p:nvSpPr>
          <p:cNvPr id="38" name="Text Placeholder 30"/>
          <p:cNvSpPr>
            <a:spLocks noGrp="1"/>
          </p:cNvSpPr>
          <p:nvPr>
            <p:ph type="body" sz="quarter" idx="28" hasCustomPrompt="1"/>
          </p:nvPr>
        </p:nvSpPr>
        <p:spPr>
          <a:xfrm>
            <a:off x="6444411" y="3299213"/>
            <a:ext cx="2687638" cy="517901"/>
          </a:xfrm>
          <a:prstGeom prst="rect">
            <a:avLst/>
          </a:prstGeom>
          <a:ln>
            <a:noFill/>
          </a:ln>
        </p:spPr>
        <p:txBody>
          <a:bodyPr>
            <a:noAutofit/>
          </a:bodyPr>
          <a:lstStyle>
            <a:lvl1pPr marL="0" indent="0">
              <a:buNone/>
              <a:defRPr sz="1200"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info</a:t>
            </a:r>
            <a:endParaRPr lang="en-US" dirty="0"/>
          </a:p>
        </p:txBody>
      </p:sp>
      <p:sp>
        <p:nvSpPr>
          <p:cNvPr id="41" name="Text Placeholder 30"/>
          <p:cNvSpPr>
            <a:spLocks noGrp="1"/>
          </p:cNvSpPr>
          <p:nvPr>
            <p:ph type="body" sz="quarter" idx="29" hasCustomPrompt="1"/>
          </p:nvPr>
        </p:nvSpPr>
        <p:spPr>
          <a:xfrm>
            <a:off x="2136200" y="4713147"/>
            <a:ext cx="2687638" cy="276225"/>
          </a:xfrm>
          <a:prstGeom prst="rect">
            <a:avLst/>
          </a:prstGeom>
          <a:ln>
            <a:noFill/>
          </a:ln>
        </p:spPr>
        <p:txBody>
          <a:bodyPr>
            <a:noAutofit/>
          </a:bodyPr>
          <a:lstStyle>
            <a:lvl1pPr marL="0" indent="0">
              <a:buNone/>
              <a:defRPr sz="1400" b="1"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Name</a:t>
            </a:r>
            <a:endParaRPr lang="en-US" dirty="0"/>
          </a:p>
        </p:txBody>
      </p:sp>
      <p:sp>
        <p:nvSpPr>
          <p:cNvPr id="42" name="Text Placeholder 30"/>
          <p:cNvSpPr>
            <a:spLocks noGrp="1"/>
          </p:cNvSpPr>
          <p:nvPr>
            <p:ph type="body" sz="quarter" idx="30" hasCustomPrompt="1"/>
          </p:nvPr>
        </p:nvSpPr>
        <p:spPr>
          <a:xfrm>
            <a:off x="2137617" y="4970134"/>
            <a:ext cx="2687638" cy="517901"/>
          </a:xfrm>
          <a:prstGeom prst="rect">
            <a:avLst/>
          </a:prstGeom>
          <a:ln>
            <a:noFill/>
          </a:ln>
        </p:spPr>
        <p:txBody>
          <a:bodyPr>
            <a:noAutofit/>
          </a:bodyPr>
          <a:lstStyle>
            <a:lvl1pPr marL="0" indent="0">
              <a:buNone/>
              <a:defRPr sz="1200"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info</a:t>
            </a:r>
            <a:endParaRPr lang="en-US" dirty="0"/>
          </a:p>
        </p:txBody>
      </p:sp>
      <p:sp>
        <p:nvSpPr>
          <p:cNvPr id="43" name="Text Placeholder 30"/>
          <p:cNvSpPr>
            <a:spLocks noGrp="1"/>
          </p:cNvSpPr>
          <p:nvPr>
            <p:ph type="body" sz="quarter" idx="31" hasCustomPrompt="1"/>
          </p:nvPr>
        </p:nvSpPr>
        <p:spPr>
          <a:xfrm>
            <a:off x="6431043" y="1357106"/>
            <a:ext cx="2687638" cy="276225"/>
          </a:xfrm>
          <a:prstGeom prst="rect">
            <a:avLst/>
          </a:prstGeom>
          <a:ln>
            <a:noFill/>
          </a:ln>
        </p:spPr>
        <p:txBody>
          <a:bodyPr>
            <a:noAutofit/>
          </a:bodyPr>
          <a:lstStyle>
            <a:lvl1pPr marL="0" indent="0">
              <a:buNone/>
              <a:defRPr sz="1400" b="1"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Name</a:t>
            </a:r>
            <a:endParaRPr lang="en-US" dirty="0"/>
          </a:p>
        </p:txBody>
      </p:sp>
      <p:sp>
        <p:nvSpPr>
          <p:cNvPr id="44" name="Text Placeholder 30"/>
          <p:cNvSpPr>
            <a:spLocks noGrp="1"/>
          </p:cNvSpPr>
          <p:nvPr>
            <p:ph type="body" sz="quarter" idx="32" hasCustomPrompt="1"/>
          </p:nvPr>
        </p:nvSpPr>
        <p:spPr>
          <a:xfrm>
            <a:off x="6432460" y="1614093"/>
            <a:ext cx="2687638" cy="517901"/>
          </a:xfrm>
          <a:prstGeom prst="rect">
            <a:avLst/>
          </a:prstGeom>
          <a:ln>
            <a:noFill/>
          </a:ln>
        </p:spPr>
        <p:txBody>
          <a:bodyPr>
            <a:noAutofit/>
          </a:bodyPr>
          <a:lstStyle>
            <a:lvl1pPr marL="0" indent="0">
              <a:buNone/>
              <a:defRPr sz="1200" cap="all">
                <a:solidFill>
                  <a:srgbClr val="FFFFFF"/>
                </a:solidFill>
                <a:latin typeface="Arial"/>
              </a:defRPr>
            </a:lvl1pPr>
            <a:lvl2pPr>
              <a:defRPr sz="1400"/>
            </a:lvl2pPr>
            <a:lvl3pPr>
              <a:defRPr sz="1400"/>
            </a:lvl3pPr>
            <a:lvl4pPr>
              <a:defRPr sz="1400"/>
            </a:lvl4pPr>
            <a:lvl5pPr>
              <a:defRPr sz="1400"/>
            </a:lvl5pPr>
          </a:lstStyle>
          <a:p>
            <a:pPr lvl="0"/>
            <a:r>
              <a:rPr lang="en-US" dirty="0" smtClean="0"/>
              <a:t>Speaker’s info</a:t>
            </a:r>
            <a:endParaRPr lang="en-US" dirty="0"/>
          </a:p>
        </p:txBody>
      </p:sp>
      <p:sp>
        <p:nvSpPr>
          <p:cNvPr id="19" name="Text Placeholder 2"/>
          <p:cNvSpPr>
            <a:spLocks noGrp="1"/>
          </p:cNvSpPr>
          <p:nvPr>
            <p:ph type="body" idx="12" hasCustomPrompt="1"/>
          </p:nvPr>
        </p:nvSpPr>
        <p:spPr>
          <a:xfrm>
            <a:off x="561975" y="317500"/>
            <a:ext cx="7042150" cy="492125"/>
          </a:xfrm>
          <a:prstGeom prst="rect">
            <a:avLst/>
          </a:prstGeom>
        </p:spPr>
        <p:txBody>
          <a:bodyPr>
            <a:noAutofit/>
          </a:bodyPr>
          <a:lstStyle>
            <a:lvl1pPr marL="0" indent="0">
              <a:buNone/>
              <a:defRPr sz="2800">
                <a:solidFill>
                  <a:schemeClr val="bg1"/>
                </a:solidFill>
                <a:latin typeface="Arial"/>
              </a:defRPr>
            </a:lvl1pPr>
          </a:lstStyle>
          <a:p>
            <a:pPr lvl="0"/>
            <a:r>
              <a:rPr lang="en-US" dirty="0" smtClean="0"/>
              <a:t>CLICK TO EDIT TITLE</a:t>
            </a:r>
          </a:p>
        </p:txBody>
      </p:sp>
      <p:sp>
        <p:nvSpPr>
          <p:cNvPr id="20" name="Text Placeholder 4"/>
          <p:cNvSpPr>
            <a:spLocks noGrp="1"/>
          </p:cNvSpPr>
          <p:nvPr>
            <p:ph type="body" sz="quarter" idx="13" hasCustomPrompt="1"/>
          </p:nvPr>
        </p:nvSpPr>
        <p:spPr>
          <a:xfrm>
            <a:off x="577850" y="793750"/>
            <a:ext cx="7058025" cy="381000"/>
          </a:xfrm>
          <a:prstGeom prst="rect">
            <a:avLst/>
          </a:prstGeom>
        </p:spPr>
        <p:txBody>
          <a:bodyPr>
            <a:normAutofit/>
          </a:bodyPr>
          <a:lstStyle>
            <a:lvl1pPr marL="0" indent="0">
              <a:buNone/>
              <a:defRPr sz="1800">
                <a:solidFill>
                  <a:srgbClr val="00A3E1"/>
                </a:solidFill>
                <a:latin typeface="Arial"/>
                <a:cs typeface="Arial"/>
              </a:defRPr>
            </a:lvl1pPr>
          </a:lstStyle>
          <a:p>
            <a:pPr lvl="0"/>
            <a:r>
              <a:rPr lang="en-US" dirty="0" smtClean="0"/>
              <a:t>CLICK TO EDIT SUBTITLE</a:t>
            </a:r>
            <a:endParaRPr lang="en-US" dirty="0"/>
          </a:p>
        </p:txBody>
      </p:sp>
    </p:spTree>
    <p:extLst>
      <p:ext uri="{BB962C8B-B14F-4D97-AF65-F5344CB8AC3E}">
        <p14:creationId xmlns:p14="http://schemas.microsoft.com/office/powerpoint/2010/main" val="11428903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graphicFrame>
        <p:nvGraphicFramePr>
          <p:cNvPr id="9" name="Chart 8"/>
          <p:cNvGraphicFramePr/>
          <p:nvPr userDrawn="1">
            <p:extLst>
              <p:ext uri="{D42A27DB-BD31-4B8C-83A1-F6EECF244321}">
                <p14:modId xmlns:p14="http://schemas.microsoft.com/office/powerpoint/2010/main" val="309956019"/>
              </p:ext>
            </p:extLst>
          </p:nvPr>
        </p:nvGraphicFramePr>
        <p:xfrm>
          <a:off x="620878" y="1167670"/>
          <a:ext cx="7792794" cy="5195196"/>
        </p:xfrm>
        <a:graphic>
          <a:graphicData uri="http://schemas.openxmlformats.org/drawingml/2006/chart">
            <c:chart xmlns:c="http://schemas.openxmlformats.org/drawingml/2006/chart" xmlns:r="http://schemas.openxmlformats.org/officeDocument/2006/relationships" r:id="rId2"/>
          </a:graphicData>
        </a:graphic>
      </p:graphicFrame>
      <p:sp>
        <p:nvSpPr>
          <p:cNvPr id="16" name="Chart Placeholder 15"/>
          <p:cNvSpPr>
            <a:spLocks noGrp="1"/>
          </p:cNvSpPr>
          <p:nvPr>
            <p:ph type="chart" sz="quarter" idx="11"/>
          </p:nvPr>
        </p:nvSpPr>
        <p:spPr>
          <a:xfrm>
            <a:off x="1404938" y="1598613"/>
            <a:ext cx="6215062" cy="3541712"/>
          </a:xfrm>
        </p:spPr>
        <p:txBody>
          <a:bodyPr/>
          <a:lstStyle/>
          <a:p>
            <a:endParaRPr lang="en-US"/>
          </a:p>
        </p:txBody>
      </p:sp>
      <p:sp>
        <p:nvSpPr>
          <p:cNvPr id="10" name="Text Placeholder 2"/>
          <p:cNvSpPr>
            <a:spLocks noGrp="1"/>
          </p:cNvSpPr>
          <p:nvPr>
            <p:ph type="body" idx="12"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1" name="Text Placeholder 4"/>
          <p:cNvSpPr>
            <a:spLocks noGrp="1"/>
          </p:cNvSpPr>
          <p:nvPr>
            <p:ph type="body" sz="quarter" idx="13"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2"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3" name="Straight Connector 12"/>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MARSH_h_4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5" name="Picture 14" descr="nror mar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7" name="Straight Connector 16"/>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13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owchart slide">
    <p:spTree>
      <p:nvGrpSpPr>
        <p:cNvPr id="1" name=""/>
        <p:cNvGrpSpPr/>
        <p:nvPr/>
      </p:nvGrpSpPr>
      <p:grpSpPr>
        <a:xfrm>
          <a:off x="0" y="0"/>
          <a:ext cx="0" cy="0"/>
          <a:chOff x="0" y="0"/>
          <a:chExt cx="0" cy="0"/>
        </a:xfrm>
      </p:grpSpPr>
      <p:sp>
        <p:nvSpPr>
          <p:cNvPr id="16" name="Chart Placeholder 15"/>
          <p:cNvSpPr>
            <a:spLocks noGrp="1"/>
          </p:cNvSpPr>
          <p:nvPr>
            <p:ph type="chart" sz="quarter" idx="11"/>
          </p:nvPr>
        </p:nvSpPr>
        <p:spPr>
          <a:xfrm>
            <a:off x="563532" y="1598612"/>
            <a:ext cx="8123268" cy="4484019"/>
          </a:xfrm>
        </p:spPr>
        <p:txBody>
          <a:bodyPr/>
          <a:lstStyle/>
          <a:p>
            <a:endParaRPr lang="en-US"/>
          </a:p>
        </p:txBody>
      </p:sp>
      <p:sp>
        <p:nvSpPr>
          <p:cNvPr id="18" name="Text Placeholder 20"/>
          <p:cNvSpPr>
            <a:spLocks noGrp="1"/>
          </p:cNvSpPr>
          <p:nvPr>
            <p:ph type="body" sz="quarter" idx="12" hasCustomPrompt="1"/>
          </p:nvPr>
        </p:nvSpPr>
        <p:spPr>
          <a:xfrm>
            <a:off x="599358" y="1316038"/>
            <a:ext cx="5368925" cy="381000"/>
          </a:xfrm>
        </p:spPr>
        <p:txBody>
          <a:bodyPr>
            <a:normAutofit/>
          </a:bodyPr>
          <a:lstStyle>
            <a:lvl1pPr marL="0" indent="0">
              <a:buNone/>
              <a:defRPr sz="1800" baseline="0">
                <a:solidFill>
                  <a:srgbClr val="00B0D3"/>
                </a:solidFill>
              </a:defRPr>
            </a:lvl1pPr>
          </a:lstStyle>
          <a:p>
            <a:pPr lvl="0"/>
            <a:r>
              <a:rPr lang="en-US" dirty="0" smtClean="0"/>
              <a:t>FLOWCHART TITLE</a:t>
            </a:r>
            <a:endParaRPr lang="en-US" dirty="0"/>
          </a:p>
        </p:txBody>
      </p:sp>
      <p:sp>
        <p:nvSpPr>
          <p:cNvPr id="10" name="Text Placeholder 2"/>
          <p:cNvSpPr>
            <a:spLocks noGrp="1"/>
          </p:cNvSpPr>
          <p:nvPr>
            <p:ph type="body" idx="13"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1" name="Text Placeholder 4"/>
          <p:cNvSpPr>
            <a:spLocks noGrp="1"/>
          </p:cNvSpPr>
          <p:nvPr>
            <p:ph type="body" sz="quarter" idx="14"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2"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3" name="Straight Connector 12"/>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5" name="Picture 14"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7" name="Straight Connector 16"/>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893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4540525"/>
            <a:ext cx="8229600" cy="1184969"/>
          </a:xfrm>
        </p:spPr>
        <p:txBody>
          <a:bodyPr/>
          <a:lstStyle>
            <a:lvl1pPr>
              <a:defRPr sz="2000">
                <a:solidFill>
                  <a:srgbClr val="0080B2"/>
                </a:solidFill>
                <a:latin typeface="Arial"/>
                <a:cs typeface="Arial"/>
              </a:defRPr>
            </a:lvl1pPr>
            <a:lvl2pPr>
              <a:defRPr sz="1600">
                <a:solidFill>
                  <a:schemeClr val="tx1">
                    <a:lumMod val="85000"/>
                    <a:lumOff val="15000"/>
                  </a:schemeClr>
                </a:solidFill>
                <a:latin typeface="Arial"/>
                <a:cs typeface="Arial"/>
              </a:defRPr>
            </a:lvl2pPr>
            <a:lvl3pPr>
              <a:defRPr sz="1600">
                <a:solidFill>
                  <a:schemeClr val="tx1">
                    <a:lumMod val="85000"/>
                    <a:lumOff val="15000"/>
                  </a:schemeClr>
                </a:solidFill>
                <a:latin typeface="Arial"/>
                <a:cs typeface="Arial"/>
              </a:defRPr>
            </a:lvl3pPr>
            <a:lvl4pPr>
              <a:defRPr sz="1600">
                <a:solidFill>
                  <a:schemeClr val="tx1">
                    <a:lumMod val="85000"/>
                    <a:lumOff val="15000"/>
                  </a:schemeClr>
                </a:solidFill>
                <a:latin typeface="Arial"/>
                <a:cs typeface="Arial"/>
              </a:defRPr>
            </a:lvl4pPr>
            <a:lvl5pPr>
              <a:defRPr sz="1600">
                <a:solidFill>
                  <a:schemeClr val="tx1">
                    <a:lumMod val="85000"/>
                    <a:lumOff val="15000"/>
                  </a:schemeClr>
                </a:solidFill>
                <a:latin typeface="Arial"/>
                <a:cs typeface="Arial"/>
              </a:defRPr>
            </a:lvl5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4" name="Chart Placeholder 15"/>
          <p:cNvSpPr>
            <a:spLocks noGrp="1"/>
          </p:cNvSpPr>
          <p:nvPr>
            <p:ph type="chart" sz="quarter" idx="11"/>
          </p:nvPr>
        </p:nvSpPr>
        <p:spPr>
          <a:xfrm>
            <a:off x="563532" y="1587427"/>
            <a:ext cx="8123268" cy="2824197"/>
          </a:xfrm>
        </p:spPr>
        <p:txBody>
          <a:bodyPr/>
          <a:lstStyle/>
          <a:p>
            <a:endParaRPr lang="en-US"/>
          </a:p>
        </p:txBody>
      </p:sp>
      <p:sp>
        <p:nvSpPr>
          <p:cNvPr id="5" name="Text Placeholder 20"/>
          <p:cNvSpPr>
            <a:spLocks noGrp="1"/>
          </p:cNvSpPr>
          <p:nvPr>
            <p:ph type="body" sz="quarter" idx="12" hasCustomPrompt="1"/>
          </p:nvPr>
        </p:nvSpPr>
        <p:spPr>
          <a:xfrm>
            <a:off x="599358" y="1229376"/>
            <a:ext cx="5368925" cy="239967"/>
          </a:xfrm>
        </p:spPr>
        <p:txBody>
          <a:bodyPr>
            <a:normAutofit/>
          </a:bodyPr>
          <a:lstStyle>
            <a:lvl1pPr marL="0" indent="0">
              <a:buNone/>
              <a:defRPr sz="1800" baseline="0">
                <a:solidFill>
                  <a:srgbClr val="00B0D3"/>
                </a:solidFill>
              </a:defRPr>
            </a:lvl1pPr>
          </a:lstStyle>
          <a:p>
            <a:pPr lvl="0"/>
            <a:r>
              <a:rPr lang="en-US" dirty="0" smtClean="0"/>
              <a:t>FLOWCHART TITLE</a:t>
            </a:r>
            <a:endParaRPr lang="en-US" dirty="0"/>
          </a:p>
        </p:txBody>
      </p:sp>
      <p:sp>
        <p:nvSpPr>
          <p:cNvPr id="12" name="Text Placeholder 2"/>
          <p:cNvSpPr>
            <a:spLocks noGrp="1"/>
          </p:cNvSpPr>
          <p:nvPr>
            <p:ph type="body" idx="13"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3" name="Text Placeholder 4"/>
          <p:cNvSpPr>
            <a:spLocks noGrp="1"/>
          </p:cNvSpPr>
          <p:nvPr>
            <p:ph type="body" sz="quarter" idx="14"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4"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5" name="Straight Connector 14"/>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7" name="Picture 16"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8" name="Straight Connector 17"/>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941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10484" y="1533915"/>
            <a:ext cx="3676316" cy="4495243"/>
          </a:xfrm>
        </p:spPr>
        <p:txBody>
          <a:bodyPr/>
          <a:lstStyle>
            <a:lvl1pPr>
              <a:defRPr sz="2000">
                <a:solidFill>
                  <a:srgbClr val="0080B2"/>
                </a:solidFill>
                <a:latin typeface="Arial"/>
                <a:cs typeface="Arial"/>
              </a:defRPr>
            </a:lvl1pPr>
            <a:lvl2pPr>
              <a:defRPr sz="1600">
                <a:solidFill>
                  <a:schemeClr val="tx1">
                    <a:lumMod val="85000"/>
                    <a:lumOff val="15000"/>
                  </a:schemeClr>
                </a:solidFill>
                <a:latin typeface="Arial"/>
                <a:cs typeface="Arial"/>
              </a:defRPr>
            </a:lvl2pPr>
            <a:lvl3pPr>
              <a:defRPr sz="1600">
                <a:solidFill>
                  <a:schemeClr val="tx1">
                    <a:lumMod val="85000"/>
                    <a:lumOff val="15000"/>
                  </a:schemeClr>
                </a:solidFill>
                <a:latin typeface="Arial"/>
                <a:cs typeface="Arial"/>
              </a:defRPr>
            </a:lvl3pPr>
            <a:lvl4pPr>
              <a:defRPr sz="1600">
                <a:solidFill>
                  <a:schemeClr val="tx1">
                    <a:lumMod val="85000"/>
                    <a:lumOff val="15000"/>
                  </a:schemeClr>
                </a:solidFill>
                <a:latin typeface="Arial"/>
                <a:cs typeface="Arial"/>
              </a:defRPr>
            </a:lvl4pPr>
            <a:lvl5pPr>
              <a:defRPr sz="1600">
                <a:solidFill>
                  <a:schemeClr val="tx1">
                    <a:lumMod val="85000"/>
                    <a:lumOff val="15000"/>
                  </a:schemeClr>
                </a:solidFill>
                <a:latin typeface="Arial"/>
                <a:cs typeface="Arial"/>
              </a:defRPr>
            </a:lvl5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4" name="Chart Placeholder 15"/>
          <p:cNvSpPr>
            <a:spLocks noGrp="1"/>
          </p:cNvSpPr>
          <p:nvPr>
            <p:ph type="chart" sz="quarter" idx="11"/>
          </p:nvPr>
        </p:nvSpPr>
        <p:spPr>
          <a:xfrm>
            <a:off x="614326" y="1533915"/>
            <a:ext cx="4195626" cy="4495243"/>
          </a:xfrm>
        </p:spPr>
        <p:txBody>
          <a:bodyPr/>
          <a:lstStyle/>
          <a:p>
            <a:endParaRPr lang="en-US" dirty="0"/>
          </a:p>
        </p:txBody>
      </p:sp>
      <p:sp>
        <p:nvSpPr>
          <p:cNvPr id="5" name="Text Placeholder 20"/>
          <p:cNvSpPr>
            <a:spLocks noGrp="1"/>
          </p:cNvSpPr>
          <p:nvPr>
            <p:ph type="body" sz="quarter" idx="12" hasCustomPrompt="1"/>
          </p:nvPr>
        </p:nvSpPr>
        <p:spPr>
          <a:xfrm>
            <a:off x="596680" y="1175864"/>
            <a:ext cx="5368925" cy="239967"/>
          </a:xfrm>
        </p:spPr>
        <p:txBody>
          <a:bodyPr>
            <a:normAutofit/>
          </a:bodyPr>
          <a:lstStyle>
            <a:lvl1pPr marL="0" indent="0">
              <a:buNone/>
              <a:defRPr sz="1800" baseline="0">
                <a:solidFill>
                  <a:srgbClr val="00B0D3"/>
                </a:solidFill>
              </a:defRPr>
            </a:lvl1pPr>
          </a:lstStyle>
          <a:p>
            <a:pPr lvl="0"/>
            <a:r>
              <a:rPr lang="en-US" dirty="0" smtClean="0"/>
              <a:t>FLOWCHART TITLE</a:t>
            </a:r>
            <a:endParaRPr lang="en-US" dirty="0"/>
          </a:p>
        </p:txBody>
      </p:sp>
      <p:sp>
        <p:nvSpPr>
          <p:cNvPr id="12" name="Text Placeholder 2"/>
          <p:cNvSpPr>
            <a:spLocks noGrp="1"/>
          </p:cNvSpPr>
          <p:nvPr>
            <p:ph type="body" idx="13"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3" name="Text Placeholder 4"/>
          <p:cNvSpPr>
            <a:spLocks noGrp="1"/>
          </p:cNvSpPr>
          <p:nvPr>
            <p:ph type="body" sz="quarter" idx="14"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4"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5" name="Straight Connector 14"/>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7" name="Picture 16"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8" name="Straight Connector 17"/>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707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9" name="Table Placeholder 18"/>
          <p:cNvSpPr>
            <a:spLocks noGrp="1"/>
          </p:cNvSpPr>
          <p:nvPr>
            <p:ph type="tbl" sz="quarter" idx="11"/>
          </p:nvPr>
        </p:nvSpPr>
        <p:spPr>
          <a:xfrm>
            <a:off x="702645" y="1879465"/>
            <a:ext cx="6096000" cy="3922713"/>
          </a:xfrm>
          <a:effectLst>
            <a:outerShdw blurRad="444500" dist="12700" dir="2700000" sx="75000" sy="75000" algn="tl" rotWithShape="0">
              <a:srgbClr val="004280">
                <a:alpha val="25000"/>
              </a:srgbClr>
            </a:outerShdw>
          </a:effectLst>
        </p:spPr>
        <p:txBody>
          <a:bodyPr/>
          <a:lstStyle/>
          <a:p>
            <a:endParaRPr lang="en-US" dirty="0"/>
          </a:p>
        </p:txBody>
      </p:sp>
      <p:sp>
        <p:nvSpPr>
          <p:cNvPr id="21" name="Text Placeholder 20"/>
          <p:cNvSpPr>
            <a:spLocks noGrp="1"/>
          </p:cNvSpPr>
          <p:nvPr>
            <p:ph type="body" sz="quarter" idx="12" hasCustomPrompt="1"/>
          </p:nvPr>
        </p:nvSpPr>
        <p:spPr>
          <a:xfrm>
            <a:off x="599358" y="1316038"/>
            <a:ext cx="5368925" cy="381000"/>
          </a:xfrm>
        </p:spPr>
        <p:txBody>
          <a:bodyPr>
            <a:normAutofit/>
          </a:bodyPr>
          <a:lstStyle>
            <a:lvl1pPr marL="0" indent="0">
              <a:buNone/>
              <a:defRPr sz="1800" baseline="0">
                <a:solidFill>
                  <a:srgbClr val="00B0D3"/>
                </a:solidFill>
              </a:defRPr>
            </a:lvl1pPr>
          </a:lstStyle>
          <a:p>
            <a:pPr lvl="0"/>
            <a:r>
              <a:rPr lang="en-US" dirty="0" smtClean="0"/>
              <a:t>TABLE TITLE</a:t>
            </a:r>
            <a:endParaRPr lang="en-US" dirty="0"/>
          </a:p>
        </p:txBody>
      </p:sp>
      <p:sp>
        <p:nvSpPr>
          <p:cNvPr id="10" name="Text Placeholder 2"/>
          <p:cNvSpPr>
            <a:spLocks noGrp="1"/>
          </p:cNvSpPr>
          <p:nvPr>
            <p:ph type="body" idx="13"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1" name="Text Placeholder 4"/>
          <p:cNvSpPr>
            <a:spLocks noGrp="1"/>
          </p:cNvSpPr>
          <p:nvPr>
            <p:ph type="body" sz="quarter" idx="14"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2"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3" name="Straight Connector 12"/>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5" name="Picture 14"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6" name="Straight Connector 15"/>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1481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94610"/>
            <a:ext cx="8229600" cy="4978559"/>
          </a:xfrm>
        </p:spPr>
        <p:txBody>
          <a:bodyPr/>
          <a:lstStyle>
            <a:lvl1pPr>
              <a:defRPr sz="2000">
                <a:solidFill>
                  <a:srgbClr val="0080B2"/>
                </a:solidFill>
                <a:latin typeface="Arial"/>
                <a:cs typeface="Arial"/>
              </a:defRPr>
            </a:lvl1pPr>
            <a:lvl2pPr>
              <a:defRPr sz="1600">
                <a:solidFill>
                  <a:schemeClr val="tx1">
                    <a:lumMod val="85000"/>
                    <a:lumOff val="15000"/>
                  </a:schemeClr>
                </a:solidFill>
                <a:latin typeface="Arial"/>
                <a:cs typeface="Arial"/>
              </a:defRPr>
            </a:lvl2pPr>
            <a:lvl3pPr>
              <a:defRPr sz="1600">
                <a:solidFill>
                  <a:schemeClr val="tx1">
                    <a:lumMod val="85000"/>
                    <a:lumOff val="15000"/>
                  </a:schemeClr>
                </a:solidFill>
                <a:latin typeface="Arial"/>
                <a:cs typeface="Arial"/>
              </a:defRPr>
            </a:lvl3pPr>
            <a:lvl4pPr>
              <a:defRPr sz="1600">
                <a:solidFill>
                  <a:schemeClr val="tx1">
                    <a:lumMod val="85000"/>
                    <a:lumOff val="15000"/>
                  </a:schemeClr>
                </a:solidFill>
                <a:latin typeface="Arial"/>
                <a:cs typeface="Arial"/>
              </a:defRPr>
            </a:lvl4pPr>
            <a:lvl5pPr>
              <a:defRPr sz="1600">
                <a:solidFill>
                  <a:schemeClr val="tx1">
                    <a:lumMod val="85000"/>
                    <a:lumOff val="15000"/>
                  </a:schemeClr>
                </a:solidFill>
                <a:latin typeface="Arial"/>
                <a:cs typeface="Aria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2"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0" name="Text Placeholder 4"/>
          <p:cNvSpPr>
            <a:spLocks noGrp="1"/>
          </p:cNvSpPr>
          <p:nvPr>
            <p:ph type="body" sz="quarter" idx="13"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1"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2" name="Straight Connector 11"/>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4" name="Picture 13"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5" name="Straight Connector 14"/>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562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 Slide">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06610" y="2505150"/>
            <a:ext cx="7954684" cy="395916"/>
          </a:xfrm>
          <a:effectLst/>
        </p:spPr>
        <p:txBody>
          <a:bodyPr>
            <a:noAutofit/>
          </a:bodyPr>
          <a:lstStyle>
            <a:lvl1pPr marL="0" indent="0">
              <a:lnSpc>
                <a:spcPct val="100000"/>
              </a:lnSpc>
              <a:buNone/>
              <a:defRPr sz="1600" baseline="0">
                <a:solidFill>
                  <a:srgbClr val="004280"/>
                </a:solidFill>
                <a:latin typeface="Arial"/>
                <a:cs typeface="Arial"/>
              </a:defRPr>
            </a:lvl1pPr>
            <a:lvl2pPr>
              <a:defRPr>
                <a:solidFill>
                  <a:srgbClr val="0080B2"/>
                </a:solidFill>
              </a:defRPr>
            </a:lvl2pPr>
            <a:lvl3pPr marL="914400" indent="0">
              <a:buNone/>
              <a:defRPr>
                <a:solidFill>
                  <a:srgbClr val="00B0D3"/>
                </a:solidFill>
              </a:defRPr>
            </a:lvl3pPr>
            <a:lvl4pPr>
              <a:defRPr>
                <a:solidFill>
                  <a:srgbClr val="00B0D3"/>
                </a:solidFill>
              </a:defRPr>
            </a:lvl4pPr>
            <a:lvl5pPr>
              <a:defRPr>
                <a:solidFill>
                  <a:srgbClr val="00B0D3"/>
                </a:solidFill>
              </a:defRPr>
            </a:lvl5pPr>
          </a:lstStyle>
          <a:p>
            <a:pPr lvl="0"/>
            <a:r>
              <a:rPr lang="en-US" dirty="0" smtClean="0"/>
              <a:t>Your choices are:</a:t>
            </a:r>
            <a:br>
              <a:rPr lang="en-US" dirty="0" smtClean="0"/>
            </a:br>
            <a:endParaRPr lang="en-US" dirty="0"/>
          </a:p>
        </p:txBody>
      </p:sp>
      <p:sp>
        <p:nvSpPr>
          <p:cNvPr id="18" name="Text Placeholder 17"/>
          <p:cNvSpPr>
            <a:spLocks noGrp="1"/>
          </p:cNvSpPr>
          <p:nvPr>
            <p:ph type="body" sz="quarter" idx="12" hasCustomPrompt="1"/>
          </p:nvPr>
        </p:nvSpPr>
        <p:spPr>
          <a:xfrm>
            <a:off x="601978" y="1155700"/>
            <a:ext cx="2971800" cy="301625"/>
          </a:xfrm>
        </p:spPr>
        <p:txBody>
          <a:bodyPr>
            <a:noAutofit/>
          </a:bodyPr>
          <a:lstStyle>
            <a:lvl1pPr marL="0" indent="0">
              <a:buNone/>
              <a:defRPr sz="1800" baseline="0">
                <a:solidFill>
                  <a:srgbClr val="00B0D3"/>
                </a:solidFill>
              </a:defRPr>
            </a:lvl1pPr>
          </a:lstStyle>
          <a:p>
            <a:pPr lvl="0"/>
            <a:r>
              <a:rPr lang="en-US" dirty="0" smtClean="0"/>
              <a:t>POLL QUESTION #</a:t>
            </a:r>
            <a:endParaRPr lang="en-US" dirty="0"/>
          </a:p>
        </p:txBody>
      </p:sp>
      <p:sp>
        <p:nvSpPr>
          <p:cNvPr id="20" name="Text Placeholder 19"/>
          <p:cNvSpPr>
            <a:spLocks noGrp="1"/>
          </p:cNvSpPr>
          <p:nvPr>
            <p:ph type="body" sz="quarter" idx="13" hasCustomPrompt="1"/>
          </p:nvPr>
        </p:nvSpPr>
        <p:spPr>
          <a:xfrm>
            <a:off x="577850" y="1520398"/>
            <a:ext cx="7983538" cy="846137"/>
          </a:xfrm>
        </p:spPr>
        <p:txBody>
          <a:bodyPr>
            <a:normAutofit/>
          </a:bodyPr>
          <a:lstStyle>
            <a:lvl1pPr marL="0" indent="0">
              <a:buNone/>
              <a:defRPr sz="1200" baseline="0">
                <a:solidFill>
                  <a:srgbClr val="3573A1"/>
                </a:solidFill>
              </a:defRPr>
            </a:lvl1pPr>
          </a:lstStyle>
          <a:p>
            <a:pPr lvl="0"/>
            <a:r>
              <a:rPr lang="en-US" dirty="0" smtClean="0"/>
              <a:t>INTRO TEXT GOES HERE:</a:t>
            </a:r>
            <a:endParaRPr lang="en-US" dirty="0"/>
          </a:p>
        </p:txBody>
      </p:sp>
      <p:sp>
        <p:nvSpPr>
          <p:cNvPr id="22" name="Text Placeholder 21"/>
          <p:cNvSpPr>
            <a:spLocks noGrp="1"/>
          </p:cNvSpPr>
          <p:nvPr>
            <p:ph type="body" sz="quarter" idx="14" hasCustomPrompt="1"/>
          </p:nvPr>
        </p:nvSpPr>
        <p:spPr>
          <a:xfrm>
            <a:off x="601663" y="3108325"/>
            <a:ext cx="8085137" cy="3062288"/>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aseline="0">
                <a:solidFill>
                  <a:srgbClr val="004280"/>
                </a:solidFill>
              </a:defRPr>
            </a:lvl1pPr>
          </a:lstStyle>
          <a:p>
            <a:pPr lvl="0"/>
            <a:r>
              <a:rPr lang="en-US" dirty="0" smtClean="0"/>
              <a:t>- Choice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Choice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Choice 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Choice 4</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 Choice 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2" name="Text Placeholder 2"/>
          <p:cNvSpPr>
            <a:spLocks noGrp="1"/>
          </p:cNvSpPr>
          <p:nvPr>
            <p:ph type="body" idx="15" hasCustomPrompt="1"/>
          </p:nvPr>
        </p:nvSpPr>
        <p:spPr>
          <a:xfrm>
            <a:off x="561975" y="317500"/>
            <a:ext cx="7042150" cy="492125"/>
          </a:xfrm>
        </p:spPr>
        <p:txBody>
          <a:bodyPr>
            <a:noAutofit/>
          </a:bodyPr>
          <a:lstStyle>
            <a:lvl1pPr marL="0" indent="0">
              <a:buNone/>
              <a:defRPr sz="2800">
                <a:solidFill>
                  <a:srgbClr val="054664"/>
                </a:solidFill>
              </a:defRPr>
            </a:lvl1pPr>
          </a:lstStyle>
          <a:p>
            <a:pPr lvl="0"/>
            <a:r>
              <a:rPr lang="en-US" dirty="0" smtClean="0"/>
              <a:t>CLICK TO EDIT TITLE</a:t>
            </a:r>
          </a:p>
        </p:txBody>
      </p:sp>
      <p:sp>
        <p:nvSpPr>
          <p:cNvPr id="13" name="Text Placeholder 4"/>
          <p:cNvSpPr>
            <a:spLocks noGrp="1"/>
          </p:cNvSpPr>
          <p:nvPr>
            <p:ph type="body" sz="quarter" idx="16" hasCustomPrompt="1"/>
          </p:nvPr>
        </p:nvSpPr>
        <p:spPr>
          <a:xfrm>
            <a:off x="577850" y="793750"/>
            <a:ext cx="7058025" cy="381000"/>
          </a:xfrm>
        </p:spPr>
        <p:txBody>
          <a:bodyPr>
            <a:normAutofit/>
          </a:bodyPr>
          <a:lstStyle>
            <a:lvl1pPr marL="0" indent="0">
              <a:buNone/>
              <a:defRPr sz="1800">
                <a:solidFill>
                  <a:srgbClr val="0070A4"/>
                </a:solidFill>
              </a:defRPr>
            </a:lvl1pPr>
          </a:lstStyle>
          <a:p>
            <a:pPr lvl="0"/>
            <a:r>
              <a:rPr lang="en-US" dirty="0" smtClean="0"/>
              <a:t>CLICK TO EDIT SUBTITLE</a:t>
            </a:r>
            <a:endParaRPr lang="en-US" dirty="0"/>
          </a:p>
        </p:txBody>
      </p:sp>
      <p:sp>
        <p:nvSpPr>
          <p:cNvPr id="15"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6" name="Straight Connector 15"/>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9" name="Picture 18"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21" name="Straight Connector 20"/>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098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and Answer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3531" y="339740"/>
            <a:ext cx="8417020" cy="400615"/>
          </a:xfrm>
          <a:prstGeom prst="rect">
            <a:avLst/>
          </a:prstGeom>
        </p:spPr>
        <p:txBody>
          <a:bodyPr>
            <a:noAutofit/>
          </a:bodyPr>
          <a:lstStyle>
            <a:lvl1pPr algn="l">
              <a:defRPr sz="2800" cap="all">
                <a:solidFill>
                  <a:srgbClr val="054664"/>
                </a:solidFill>
                <a:latin typeface="Arial"/>
                <a:cs typeface="Arial"/>
              </a:defRPr>
            </a:lvl1pPr>
          </a:lstStyle>
          <a:p>
            <a:r>
              <a:rPr lang="en-US" dirty="0" smtClean="0"/>
              <a:t>Questions &amp; Answers</a:t>
            </a:r>
            <a:endParaRPr lang="en-US" dirty="0"/>
          </a:p>
        </p:txBody>
      </p:sp>
      <p:sp>
        <p:nvSpPr>
          <p:cNvPr id="12" name="Slide Number Placeholder 4"/>
          <p:cNvSpPr>
            <a:spLocks noGrp="1"/>
          </p:cNvSpPr>
          <p:nvPr>
            <p:ph type="sldNum" sz="quarter" idx="4"/>
          </p:nvPr>
        </p:nvSpPr>
        <p:spPr>
          <a:xfrm>
            <a:off x="8204200" y="6345593"/>
            <a:ext cx="482600" cy="331932"/>
          </a:xfrm>
          <a:prstGeom prst="rect">
            <a:avLst/>
          </a:prstGeom>
        </p:spPr>
        <p:txBody>
          <a:bodyPr/>
          <a:lstStyle>
            <a:lvl1pPr algn="r">
              <a:defRPr sz="1200">
                <a:solidFill>
                  <a:srgbClr val="002C77"/>
                </a:solidFill>
                <a:latin typeface="Arial"/>
                <a:cs typeface="Arial"/>
              </a:defRPr>
            </a:lvl1pPr>
          </a:lstStyle>
          <a:p>
            <a:fld id="{BA075FF2-D15D-2140-B863-C7DBFBD3FC60}" type="slidenum">
              <a:rPr lang="en-US" smtClean="0"/>
              <a:pPr/>
              <a:t>‹#›</a:t>
            </a:fld>
            <a:endParaRPr lang="en-US" dirty="0"/>
          </a:p>
        </p:txBody>
      </p:sp>
      <p:cxnSp>
        <p:nvCxnSpPr>
          <p:cNvPr id="13" name="Straight Connector 12"/>
          <p:cNvCxnSpPr/>
          <p:nvPr userDrawn="1"/>
        </p:nvCxnSpPr>
        <p:spPr>
          <a:xfrm>
            <a:off x="457200" y="6283491"/>
            <a:ext cx="8229600" cy="0"/>
          </a:xfrm>
          <a:prstGeom prst="line">
            <a:avLst/>
          </a:prstGeom>
          <a:ln w="12700">
            <a:solidFill>
              <a:srgbClr val="002C77">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MARSH_h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590" y="6384697"/>
            <a:ext cx="1267968" cy="191008"/>
          </a:xfrm>
          <a:prstGeom prst="rect">
            <a:avLst/>
          </a:prstGeom>
        </p:spPr>
      </p:pic>
      <p:pic>
        <p:nvPicPr>
          <p:cNvPr id="15" name="Picture 14" descr="nror 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1636" y="6349301"/>
            <a:ext cx="1830629" cy="269443"/>
          </a:xfrm>
          <a:prstGeom prst="rect">
            <a:avLst/>
          </a:prstGeom>
        </p:spPr>
      </p:pic>
      <p:cxnSp>
        <p:nvCxnSpPr>
          <p:cNvPr id="16" name="Straight Connector 15"/>
          <p:cNvCxnSpPr/>
          <p:nvPr userDrawn="1"/>
        </p:nvCxnSpPr>
        <p:spPr>
          <a:xfrm>
            <a:off x="8105565" y="6283491"/>
            <a:ext cx="0" cy="394034"/>
          </a:xfrm>
          <a:prstGeom prst="line">
            <a:avLst/>
          </a:prstGeom>
          <a:ln w="12700" cmpd="sng">
            <a:solidFill>
              <a:srgbClr val="002C7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277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facets_v1"/>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0" y="3342"/>
            <a:ext cx="9157368" cy="6868026"/>
          </a:xfrm>
          <a:prstGeom prst="rect">
            <a:avLst/>
          </a:prstGeom>
        </p:spPr>
      </p:pic>
    </p:spTree>
    <p:extLst>
      <p:ext uri="{BB962C8B-B14F-4D97-AF65-F5344CB8AC3E}">
        <p14:creationId xmlns:p14="http://schemas.microsoft.com/office/powerpoint/2010/main" val="22925652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8" r:id="rId4"/>
    <p:sldLayoutId id="2147483670" r:id="rId5"/>
    <p:sldLayoutId id="2147483661" r:id="rId6"/>
    <p:sldLayoutId id="2147483650" r:id="rId7"/>
    <p:sldLayoutId id="2147483652" r:id="rId8"/>
    <p:sldLayoutId id="2147483664" r:id="rId9"/>
    <p:sldLayoutId id="2147483663" r:id="rId10"/>
    <p:sldLayoutId id="2147483671"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 y="-1"/>
            <a:ext cx="9144001" cy="6881395"/>
          </a:xfrm>
          <a:prstGeom prst="rect">
            <a:avLst/>
          </a:prstGeom>
          <a:solidFill>
            <a:srgbClr val="0025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7" name="Picture 16" descr="facets_v1"/>
          <p:cNvPicPr>
            <a:picLocks noChangeAspect="1"/>
          </p:cNvPicPr>
          <p:nvPr userDrawn="1"/>
        </p:nvPicPr>
        <p:blipFill>
          <a:blip r:embed="rId6">
            <a:alphaModFix amt="64000"/>
            <a:extLst>
              <a:ext uri="{28A0092B-C50C-407E-A947-70E740481C1C}">
                <a14:useLocalDpi xmlns:a14="http://schemas.microsoft.com/office/drawing/2010/main" val="0"/>
              </a:ext>
            </a:extLst>
          </a:blip>
          <a:stretch>
            <a:fillRect/>
          </a:stretch>
        </p:blipFill>
        <p:spPr>
          <a:xfrm>
            <a:off x="0" y="16710"/>
            <a:ext cx="9157368" cy="6868026"/>
          </a:xfrm>
          <a:prstGeom prst="rect">
            <a:avLst/>
          </a:prstGeom>
        </p:spPr>
      </p:pic>
    </p:spTree>
    <p:extLst>
      <p:ext uri="{BB962C8B-B14F-4D97-AF65-F5344CB8AC3E}">
        <p14:creationId xmlns:p14="http://schemas.microsoft.com/office/powerpoint/2010/main" val="38017506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54" r:id="rId3"/>
    <p:sldLayoutId id="2147483662"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8" name="Picture 7" descr="facets_v1"/>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0" y="-18814"/>
            <a:ext cx="9157368" cy="7092474"/>
          </a:xfrm>
          <a:prstGeom prst="rect">
            <a:avLst/>
          </a:prstGeom>
        </p:spPr>
      </p:pic>
      <p:sp>
        <p:nvSpPr>
          <p:cNvPr id="12" name="Title 11"/>
          <p:cNvSpPr>
            <a:spLocks noGrp="1"/>
          </p:cNvSpPr>
          <p:nvPr>
            <p:ph type="title"/>
          </p:nvPr>
        </p:nvSpPr>
        <p:spPr>
          <a:xfrm>
            <a:off x="363490" y="1294120"/>
            <a:ext cx="8417020" cy="497243"/>
          </a:xfrm>
        </p:spPr>
        <p:txBody>
          <a:bodyPr>
            <a:noAutofit/>
          </a:bodyPr>
          <a:lstStyle/>
          <a:p>
            <a:r>
              <a:rPr lang="en-US" sz="2000" dirty="0" smtClean="0"/>
              <a:t>Insurance Markets and Risk Trends in 2016</a:t>
            </a:r>
            <a:br>
              <a:rPr lang="en-US" sz="2000" dirty="0" smtClean="0"/>
            </a:br>
            <a:r>
              <a:rPr lang="en-US" sz="1600" dirty="0" smtClean="0"/>
              <a:t>FEBRUARY 2016</a:t>
            </a:r>
            <a:endParaRPr lang="en-US" sz="1600" dirty="0">
              <a:solidFill>
                <a:srgbClr val="003242"/>
              </a:solidFill>
            </a:endParaRPr>
          </a:p>
        </p:txBody>
      </p:sp>
      <p:pic>
        <p:nvPicPr>
          <p:cNvPr id="15" name="Picture 14" descr="MARSH_h_4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90" y="6388310"/>
            <a:ext cx="1466088" cy="220853"/>
          </a:xfrm>
          <a:prstGeom prst="rect">
            <a:avLst/>
          </a:prstGeom>
        </p:spPr>
      </p:pic>
      <p:pic>
        <p:nvPicPr>
          <p:cNvPr id="16" name="Picture 15" descr="nror mar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259" y="491882"/>
            <a:ext cx="3466046" cy="510154"/>
          </a:xfrm>
          <a:prstGeom prst="rect">
            <a:avLst/>
          </a:prstGeom>
        </p:spPr>
      </p:pic>
      <p:pic>
        <p:nvPicPr>
          <p:cNvPr id="2" name="Picture 1" descr="iStock_000060956832_Large.jpg"/>
          <p:cNvPicPr>
            <a:picLocks noChangeAspect="1"/>
          </p:cNvPicPr>
          <p:nvPr/>
        </p:nvPicPr>
        <p:blipFill rotWithShape="1">
          <a:blip r:embed="rId5">
            <a:extLst>
              <a:ext uri="{28A0092B-C50C-407E-A947-70E740481C1C}">
                <a14:useLocalDpi xmlns:a14="http://schemas.microsoft.com/office/drawing/2010/main" val="0"/>
              </a:ext>
            </a:extLst>
          </a:blip>
          <a:srcRect t="5291" r="1244" b="26288"/>
          <a:stretch/>
        </p:blipFill>
        <p:spPr>
          <a:xfrm>
            <a:off x="0" y="2266460"/>
            <a:ext cx="9144000" cy="3712308"/>
          </a:xfrm>
          <a:prstGeom prst="rect">
            <a:avLst/>
          </a:prstGeom>
        </p:spPr>
      </p:pic>
    </p:spTree>
    <p:extLst>
      <p:ext uri="{BB962C8B-B14F-4D97-AF65-F5344CB8AC3E}">
        <p14:creationId xmlns:p14="http://schemas.microsoft.com/office/powerpoint/2010/main" val="2887075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10</a:t>
            </a:fld>
            <a:endParaRPr lang="en-US" dirty="0"/>
          </a:p>
        </p:txBody>
      </p:sp>
      <p:sp>
        <p:nvSpPr>
          <p:cNvPr id="10" name="Content Placeholder 5"/>
          <p:cNvSpPr txBox="1">
            <a:spLocks/>
          </p:cNvSpPr>
          <p:nvPr/>
        </p:nvSpPr>
        <p:spPr>
          <a:xfrm>
            <a:off x="634191" y="1157877"/>
            <a:ext cx="4121662"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latin typeface="Arial" panose="020B0604020202020204" pitchFamily="34" charset="0"/>
                <a:cs typeface="Arial" panose="020B0604020202020204" pitchFamily="34" charset="0"/>
              </a:rPr>
              <a:t>Used by individuals and businesses for a variety of purposes.</a:t>
            </a:r>
          </a:p>
          <a:p>
            <a:pPr marL="233363" indent="-233363"/>
            <a:r>
              <a:rPr lang="en-US" sz="1400" dirty="0" smtClean="0">
                <a:solidFill>
                  <a:srgbClr val="11437B"/>
                </a:solidFill>
                <a:latin typeface="Arial" panose="020B0604020202020204" pitchFamily="34" charset="0"/>
                <a:cs typeface="Arial" panose="020B0604020202020204" pitchFamily="34" charset="0"/>
              </a:rPr>
              <a:t>Usage expected to continue to increase.</a:t>
            </a:r>
          </a:p>
          <a:p>
            <a:pPr marL="233363" indent="-233363"/>
            <a:r>
              <a:rPr lang="en-US" sz="1400" dirty="0" smtClean="0">
                <a:solidFill>
                  <a:srgbClr val="11437B"/>
                </a:solidFill>
                <a:latin typeface="Arial" panose="020B0604020202020204" pitchFamily="34" charset="0"/>
                <a:cs typeface="Arial" panose="020B0604020202020204" pitchFamily="34" charset="0"/>
              </a:rPr>
              <a:t>Insurers concerned about potential risks to drone operators:</a:t>
            </a:r>
          </a:p>
          <a:p>
            <a:pPr marL="454025" lvl="1" indent="-220663"/>
            <a:r>
              <a:rPr lang="en-US" sz="1400" dirty="0" smtClean="0">
                <a:solidFill>
                  <a:srgbClr val="11437B"/>
                </a:solidFill>
                <a:latin typeface="Arial" panose="020B0604020202020204" pitchFamily="34" charset="0"/>
                <a:cs typeface="Arial" panose="020B0604020202020204" pitchFamily="34" charset="0"/>
              </a:rPr>
              <a:t>Personal and advertising injury.</a:t>
            </a:r>
          </a:p>
          <a:p>
            <a:pPr marL="454025" lvl="1" indent="-220663"/>
            <a:r>
              <a:rPr lang="en-US" sz="1400" dirty="0" smtClean="0">
                <a:solidFill>
                  <a:srgbClr val="11437B"/>
                </a:solidFill>
                <a:latin typeface="Arial" panose="020B0604020202020204" pitchFamily="34" charset="0"/>
                <a:cs typeface="Arial" panose="020B0604020202020204" pitchFamily="34" charset="0"/>
              </a:rPr>
              <a:t>Bodily injury.</a:t>
            </a:r>
          </a:p>
          <a:p>
            <a:pPr marL="454025" lvl="1" indent="-220663"/>
            <a:r>
              <a:rPr lang="en-US" sz="1400" dirty="0" smtClean="0">
                <a:solidFill>
                  <a:srgbClr val="11437B"/>
                </a:solidFill>
                <a:latin typeface="Arial" panose="020B0604020202020204" pitchFamily="34" charset="0"/>
                <a:cs typeface="Arial" panose="020B0604020202020204" pitchFamily="34" charset="0"/>
              </a:rPr>
              <a:t>Property damage.</a:t>
            </a:r>
          </a:p>
          <a:p>
            <a:pPr marL="233363" indent="-233363"/>
            <a:r>
              <a:rPr lang="en-US" sz="1400" dirty="0" smtClean="0">
                <a:solidFill>
                  <a:srgbClr val="11437B"/>
                </a:solidFill>
                <a:latin typeface="Arial" panose="020B0604020202020204" pitchFamily="34" charset="0"/>
                <a:cs typeface="Arial" panose="020B0604020202020204" pitchFamily="34" charset="0"/>
              </a:rPr>
              <a:t>Underwriters seeking more information about drone size and intended purpose.</a:t>
            </a:r>
          </a:p>
        </p:txBody>
      </p:sp>
      <p:sp>
        <p:nvSpPr>
          <p:cNvPr id="12" name="Text Placeholder 7"/>
          <p:cNvSpPr>
            <a:spLocks noGrp="1"/>
          </p:cNvSpPr>
          <p:nvPr>
            <p:ph type="body" sz="quarter" idx="13"/>
          </p:nvPr>
        </p:nvSpPr>
        <p:spPr>
          <a:xfrm>
            <a:off x="600940" y="597860"/>
            <a:ext cx="7058025" cy="381000"/>
          </a:xfrm>
        </p:spPr>
        <p:txBody>
          <a:bodyPr>
            <a:normAutofit/>
          </a:bodyPr>
          <a:lstStyle/>
          <a:p>
            <a:r>
              <a:rPr lang="en-US" dirty="0" smtClean="0"/>
              <a:t>DRONES</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pic>
        <p:nvPicPr>
          <p:cNvPr id="2" name="Picture 1" descr="iStock_000051630856_Medium.jpg"/>
          <p:cNvPicPr>
            <a:picLocks noChangeAspect="1"/>
          </p:cNvPicPr>
          <p:nvPr/>
        </p:nvPicPr>
        <p:blipFill rotWithShape="1">
          <a:blip r:embed="rId2">
            <a:extLst>
              <a:ext uri="{28A0092B-C50C-407E-A947-70E740481C1C}">
                <a14:useLocalDpi xmlns:a14="http://schemas.microsoft.com/office/drawing/2010/main" val="0"/>
              </a:ext>
            </a:extLst>
          </a:blip>
          <a:srcRect l="18129" r="28072"/>
          <a:stretch/>
        </p:blipFill>
        <p:spPr>
          <a:xfrm>
            <a:off x="5212534" y="1234461"/>
            <a:ext cx="3474266" cy="4418406"/>
          </a:xfrm>
          <a:prstGeom prst="rect">
            <a:avLst/>
          </a:prstGeom>
          <a:ln>
            <a:solidFill>
              <a:srgbClr val="D9D9D9"/>
            </a:solidFill>
          </a:ln>
        </p:spPr>
      </p:pic>
    </p:spTree>
    <p:extLst>
      <p:ext uri="{BB962C8B-B14F-4D97-AF65-F5344CB8AC3E}">
        <p14:creationId xmlns:p14="http://schemas.microsoft.com/office/powerpoint/2010/main" val="5523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11</a:t>
            </a:fld>
            <a:endParaRPr lang="en-US" dirty="0"/>
          </a:p>
        </p:txBody>
      </p:sp>
      <p:sp>
        <p:nvSpPr>
          <p:cNvPr id="20" name="Right Triangle 19"/>
          <p:cNvSpPr/>
          <p:nvPr/>
        </p:nvSpPr>
        <p:spPr>
          <a:xfrm>
            <a:off x="5607779" y="4399280"/>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ight Triangle 21"/>
          <p:cNvSpPr/>
          <p:nvPr/>
        </p:nvSpPr>
        <p:spPr>
          <a:xfrm>
            <a:off x="3184889" y="4702834"/>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Text Placeholder 7"/>
          <p:cNvSpPr>
            <a:spLocks noGrp="1"/>
          </p:cNvSpPr>
          <p:nvPr>
            <p:ph type="body" sz="quarter" idx="13"/>
          </p:nvPr>
        </p:nvSpPr>
        <p:spPr>
          <a:xfrm>
            <a:off x="600940" y="597860"/>
            <a:ext cx="7058025" cy="381000"/>
          </a:xfrm>
        </p:spPr>
        <p:txBody>
          <a:bodyPr/>
          <a:lstStyle/>
          <a:p>
            <a:r>
              <a:rPr lang="en-US" dirty="0" smtClean="0"/>
              <a:t>DIRECTORS AND OFFICERS (D&amp;O) LIABILITY</a:t>
            </a:r>
            <a:endParaRPr lang="en-US" dirty="0"/>
          </a:p>
        </p:txBody>
      </p:sp>
      <p:sp>
        <p:nvSpPr>
          <p:cNvPr id="29"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graphicFrame>
        <p:nvGraphicFramePr>
          <p:cNvPr id="8" name="Table Placeholder 14"/>
          <p:cNvGraphicFramePr>
            <a:graphicFrameLocks/>
          </p:cNvGraphicFramePr>
          <p:nvPr>
            <p:extLst>
              <p:ext uri="{D42A27DB-BD31-4B8C-83A1-F6EECF244321}">
                <p14:modId xmlns:p14="http://schemas.microsoft.com/office/powerpoint/2010/main" val="794398256"/>
              </p:ext>
            </p:extLst>
          </p:nvPr>
        </p:nvGraphicFramePr>
        <p:xfrm>
          <a:off x="657553" y="1274091"/>
          <a:ext cx="7753185" cy="1475699"/>
        </p:xfrm>
        <a:graphic>
          <a:graphicData uri="http://schemas.openxmlformats.org/drawingml/2006/table">
            <a:tbl>
              <a:tblPr firstRow="1" bandRow="1">
                <a:effectLst/>
                <a:tableStyleId>{5C22544A-7EE6-4342-B048-85BDC9FD1C3A}</a:tableStyleId>
              </a:tblPr>
              <a:tblGrid>
                <a:gridCol w="2584395"/>
                <a:gridCol w="2584395"/>
                <a:gridCol w="2584395"/>
              </a:tblGrid>
              <a:tr h="362867">
                <a:tc>
                  <a:txBody>
                    <a:bodyPr/>
                    <a:lstStyle/>
                    <a:p>
                      <a:pPr algn="l"/>
                      <a:r>
                        <a:rPr lang="en-US" sz="1400" b="1" dirty="0" smtClean="0">
                          <a:solidFill>
                            <a:srgbClr val="007CAD"/>
                          </a:solidFill>
                          <a:latin typeface="Arial"/>
                          <a:cs typeface="Arial"/>
                        </a:rPr>
                        <a:t>SEGMENT</a:t>
                      </a:r>
                      <a:endParaRPr lang="en-US" sz="1400" b="1"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RATE CHANGE Q4 2015</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RATE CHANGE Q4 2014</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r>
              <a:tr h="521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Public</a:t>
                      </a:r>
                      <a:r>
                        <a:rPr lang="en-US" sz="1200" b="0" baseline="0" dirty="0" smtClean="0">
                          <a:solidFill>
                            <a:srgbClr val="007CAD"/>
                          </a:solidFill>
                          <a:latin typeface="Arial"/>
                          <a:cs typeface="Arial"/>
                        </a:rPr>
                        <a:t> companies</a:t>
                      </a: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algn="l" defTabSz="457200" rtl="0" eaLnBrk="1" latinLnBrk="0" hangingPunct="1">
                        <a:lnSpc>
                          <a:spcPct val="115000"/>
                        </a:lnSpc>
                        <a:spcBef>
                          <a:spcPts val="0"/>
                        </a:spcBef>
                        <a:spcAft>
                          <a:spcPts val="0"/>
                        </a:spcAft>
                      </a:pPr>
                      <a:r>
                        <a:rPr lang="en-US" sz="1200" b="0" kern="1200" dirty="0" smtClean="0">
                          <a:solidFill>
                            <a:srgbClr val="007CAD"/>
                          </a:solidFill>
                          <a:effectLst/>
                          <a:latin typeface="Arial"/>
                          <a:ea typeface="Arial"/>
                          <a:cs typeface="Arial"/>
                        </a:rPr>
                        <a:t>10% decrease to flat</a:t>
                      </a:r>
                      <a:endParaRPr lang="en-US" sz="1200" b="0" kern="120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c>
                  <a:txBody>
                    <a:bodyPr/>
                    <a:lstStyle/>
                    <a:p>
                      <a:r>
                        <a:rPr lang="en-US" sz="1200" b="0" dirty="0" smtClean="0">
                          <a:solidFill>
                            <a:srgbClr val="007CAD"/>
                          </a:solidFill>
                          <a:effectLst/>
                          <a:latin typeface="Arial"/>
                          <a:ea typeface="Arial"/>
                          <a:cs typeface="Arial"/>
                        </a:rPr>
                        <a:t>2% decrease to 2% increase</a:t>
                      </a:r>
                      <a:endParaRPr lang="en-US" sz="1200" b="0"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r>
              <a:tr h="591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Private companies</a:t>
                      </a: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algn="l" defTabSz="457200" rtl="0" eaLnBrk="1" latinLnBrk="0" hangingPunct="1">
                        <a:lnSpc>
                          <a:spcPct val="115000"/>
                        </a:lnSpc>
                        <a:spcBef>
                          <a:spcPts val="0"/>
                        </a:spcBef>
                        <a:spcAft>
                          <a:spcPts val="0"/>
                        </a:spcAft>
                      </a:pPr>
                      <a:r>
                        <a:rPr lang="en-US" sz="1200" b="0" kern="1200" dirty="0" smtClean="0">
                          <a:solidFill>
                            <a:srgbClr val="007CAD"/>
                          </a:solidFill>
                          <a:effectLst/>
                          <a:latin typeface="Arial"/>
                          <a:ea typeface="Arial"/>
                          <a:cs typeface="Arial"/>
                        </a:rPr>
                        <a:t>5% decrease to 5% increase</a:t>
                      </a:r>
                      <a:endParaRPr lang="en-US" sz="1200" b="0" kern="120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c>
                  <a:txBody>
                    <a:bodyPr/>
                    <a:lstStyle/>
                    <a:p>
                      <a:pPr marL="0" marR="0">
                        <a:lnSpc>
                          <a:spcPct val="115000"/>
                        </a:lnSpc>
                        <a:spcBef>
                          <a:spcPts val="0"/>
                        </a:spcBef>
                        <a:spcAft>
                          <a:spcPts val="0"/>
                        </a:spcAft>
                      </a:pPr>
                      <a:r>
                        <a:rPr lang="en-US" sz="1200" b="0" dirty="0" smtClean="0">
                          <a:solidFill>
                            <a:srgbClr val="007CAD"/>
                          </a:solidFill>
                          <a:effectLst/>
                          <a:latin typeface="Arial"/>
                          <a:ea typeface="Arial"/>
                          <a:cs typeface="Arial"/>
                        </a:rPr>
                        <a:t>Flat to 15% increase</a:t>
                      </a:r>
                      <a:endParaRPr lang="en-US" sz="1200" b="0" dirty="0">
                        <a:solidFill>
                          <a:srgbClr val="007CAD"/>
                        </a:solidFill>
                        <a:effectLst/>
                        <a:latin typeface="Arial"/>
                        <a:ea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r>
            </a:tbl>
          </a:graphicData>
        </a:graphic>
      </p:graphicFrame>
      <p:sp>
        <p:nvSpPr>
          <p:cNvPr id="9" name="TextBox 8"/>
          <p:cNvSpPr txBox="1"/>
          <p:nvPr/>
        </p:nvSpPr>
        <p:spPr>
          <a:xfrm>
            <a:off x="583095" y="2909170"/>
            <a:ext cx="7610158" cy="276999"/>
          </a:xfrm>
          <a:prstGeom prst="rect">
            <a:avLst/>
          </a:prstGeom>
          <a:noFill/>
        </p:spPr>
        <p:txBody>
          <a:bodyPr wrap="square" rtlCol="0">
            <a:spAutoFit/>
          </a:bodyPr>
          <a:lstStyle/>
          <a:p>
            <a:r>
              <a:rPr lang="en-US" sz="1200" dirty="0" smtClean="0">
                <a:solidFill>
                  <a:srgbClr val="11437B"/>
                </a:solidFill>
                <a:latin typeface="Arial"/>
                <a:cs typeface="Arial"/>
              </a:rPr>
              <a:t>The above represents the typical rate change at renewal for average / good risk profiles.</a:t>
            </a:r>
            <a:endParaRPr lang="en-US" sz="1200" dirty="0">
              <a:solidFill>
                <a:srgbClr val="11437B"/>
              </a:solidFill>
              <a:latin typeface="Arial"/>
              <a:cs typeface="Arial"/>
            </a:endParaRPr>
          </a:p>
        </p:txBody>
      </p:sp>
      <p:sp>
        <p:nvSpPr>
          <p:cNvPr id="10" name="Content Placeholder 5"/>
          <p:cNvSpPr txBox="1">
            <a:spLocks/>
          </p:cNvSpPr>
          <p:nvPr/>
        </p:nvSpPr>
        <p:spPr>
          <a:xfrm>
            <a:off x="619453" y="3597351"/>
            <a:ext cx="7146925" cy="221096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400" b="1" dirty="0" smtClean="0">
                <a:solidFill>
                  <a:srgbClr val="11437B"/>
                </a:solidFill>
              </a:rPr>
              <a:t>D&amp;O PRICING</a:t>
            </a:r>
            <a:endParaRPr lang="en-US" sz="1400" dirty="0">
              <a:solidFill>
                <a:srgbClr val="11437B"/>
              </a:solidFill>
              <a:latin typeface="Arial" charset="0"/>
              <a:ea typeface="Arial"/>
            </a:endParaRPr>
          </a:p>
          <a:p>
            <a:pPr marL="228600" indent="-228600">
              <a:defRPr/>
            </a:pPr>
            <a:r>
              <a:rPr lang="en-US" sz="1400" dirty="0"/>
              <a:t>D&amp;O pricing for commercial risks continued to fall in </a:t>
            </a:r>
            <a:r>
              <a:rPr lang="en-US" sz="1400" dirty="0" smtClean="0"/>
              <a:t>2015, </a:t>
            </a:r>
            <a:br>
              <a:rPr lang="en-US" sz="1400" dirty="0" smtClean="0"/>
            </a:br>
            <a:r>
              <a:rPr lang="en-US" sz="1400" dirty="0" smtClean="0"/>
              <a:t>driven by insurer competition.</a:t>
            </a:r>
          </a:p>
          <a:p>
            <a:pPr marL="228600" indent="-228600">
              <a:defRPr/>
            </a:pPr>
            <a:r>
              <a:rPr lang="en-US" sz="1400" dirty="0" smtClean="0"/>
              <a:t>Downward </a:t>
            </a:r>
            <a:r>
              <a:rPr lang="en-US" sz="1400" dirty="0"/>
              <a:t>pressure on rates </a:t>
            </a:r>
            <a:r>
              <a:rPr lang="en-US" sz="1400" dirty="0" smtClean="0"/>
              <a:t>expected to </a:t>
            </a:r>
            <a:r>
              <a:rPr lang="en-US" sz="1400" dirty="0"/>
              <a:t>continue </a:t>
            </a:r>
            <a:r>
              <a:rPr lang="en-US" sz="1400" dirty="0" smtClean="0"/>
              <a:t>in </a:t>
            </a:r>
            <a:r>
              <a:rPr lang="en-US" sz="1400" dirty="0"/>
              <a:t>2016.</a:t>
            </a:r>
          </a:p>
          <a:p>
            <a:pPr marL="0" indent="0">
              <a:buNone/>
              <a:defRPr/>
            </a:pPr>
            <a:endParaRPr lang="en-US" sz="1400" dirty="0">
              <a:solidFill>
                <a:srgbClr val="11437B"/>
              </a:solidFill>
              <a:latin typeface="Arial" charset="0"/>
              <a:ea typeface="Arial"/>
            </a:endParaRPr>
          </a:p>
        </p:txBody>
      </p:sp>
    </p:spTree>
    <p:extLst>
      <p:ext uri="{BB962C8B-B14F-4D97-AF65-F5344CB8AC3E}">
        <p14:creationId xmlns:p14="http://schemas.microsoft.com/office/powerpoint/2010/main" val="376830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12</a:t>
            </a:fld>
            <a:endParaRPr lang="en-US" dirty="0"/>
          </a:p>
        </p:txBody>
      </p:sp>
      <p:graphicFrame>
        <p:nvGraphicFramePr>
          <p:cNvPr id="9" name="Chart Placeholder 8"/>
          <p:cNvGraphicFramePr>
            <a:graphicFrameLocks noGrp="1"/>
          </p:cNvGraphicFramePr>
          <p:nvPr>
            <p:ph type="chart" sz="quarter" idx="11"/>
            <p:extLst>
              <p:ext uri="{D42A27DB-BD31-4B8C-83A1-F6EECF244321}">
                <p14:modId xmlns:p14="http://schemas.microsoft.com/office/powerpoint/2010/main" val="4234455471"/>
              </p:ext>
            </p:extLst>
          </p:nvPr>
        </p:nvGraphicFramePr>
        <p:xfrm>
          <a:off x="614362" y="1196618"/>
          <a:ext cx="5929794" cy="223724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7"/>
          <p:cNvSpPr>
            <a:spLocks noGrp="1"/>
          </p:cNvSpPr>
          <p:nvPr>
            <p:ph type="body" sz="quarter" idx="13"/>
          </p:nvPr>
        </p:nvSpPr>
        <p:spPr>
          <a:xfrm>
            <a:off x="600940" y="597860"/>
            <a:ext cx="7058025" cy="381000"/>
          </a:xfrm>
        </p:spPr>
        <p:txBody>
          <a:bodyPr/>
          <a:lstStyle/>
          <a:p>
            <a:r>
              <a:rPr lang="en-US" sz="1800" dirty="0" smtClean="0">
                <a:solidFill>
                  <a:srgbClr val="0070A4"/>
                </a:solidFill>
              </a:rPr>
              <a:t>WAGE AND HOUR</a:t>
            </a:r>
            <a:endParaRPr lang="en-US" sz="1800" dirty="0">
              <a:solidFill>
                <a:srgbClr val="0070A4"/>
              </a:solidFill>
            </a:endParaRPr>
          </a:p>
        </p:txBody>
      </p:sp>
      <p:sp>
        <p:nvSpPr>
          <p:cNvPr id="15"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
        <p:nvSpPr>
          <p:cNvPr id="16" name="TextBox 15"/>
          <p:cNvSpPr txBox="1"/>
          <p:nvPr/>
        </p:nvSpPr>
        <p:spPr>
          <a:xfrm>
            <a:off x="697395" y="5701676"/>
            <a:ext cx="7610158" cy="461665"/>
          </a:xfrm>
          <a:prstGeom prst="rect">
            <a:avLst/>
          </a:prstGeom>
          <a:noFill/>
        </p:spPr>
        <p:txBody>
          <a:bodyPr wrap="square" rtlCol="0">
            <a:spAutoFit/>
          </a:bodyPr>
          <a:lstStyle/>
          <a:p>
            <a:endParaRPr lang="en-US" sz="1200" dirty="0" smtClean="0">
              <a:solidFill>
                <a:srgbClr val="005D81"/>
              </a:solidFill>
              <a:latin typeface="Arial"/>
              <a:cs typeface="Arial"/>
            </a:endParaRPr>
          </a:p>
          <a:p>
            <a:r>
              <a:rPr lang="en-US" sz="1200" dirty="0" smtClean="0">
                <a:solidFill>
                  <a:srgbClr val="005D81"/>
                </a:solidFill>
                <a:latin typeface="Arial"/>
                <a:cs typeface="Arial"/>
              </a:rPr>
              <a:t>Source: </a:t>
            </a:r>
            <a:r>
              <a:rPr lang="en-US" sz="1200" i="1" dirty="0" err="1" smtClean="0">
                <a:solidFill>
                  <a:srgbClr val="005D81"/>
                </a:solidFill>
                <a:latin typeface="Arial"/>
                <a:cs typeface="Arial"/>
              </a:rPr>
              <a:t>Seyfarth</a:t>
            </a:r>
            <a:r>
              <a:rPr lang="en-US" sz="1200" i="1" dirty="0" smtClean="0">
                <a:solidFill>
                  <a:srgbClr val="005D81"/>
                </a:solidFill>
                <a:latin typeface="Arial"/>
                <a:cs typeface="Arial"/>
              </a:rPr>
              <a:t> Shaw LLP</a:t>
            </a:r>
            <a:endParaRPr lang="en-US" sz="1200" i="1" dirty="0">
              <a:solidFill>
                <a:srgbClr val="005D81"/>
              </a:solidFill>
              <a:latin typeface="Arial"/>
              <a:cs typeface="Arial"/>
            </a:endParaRPr>
          </a:p>
        </p:txBody>
      </p:sp>
      <p:sp>
        <p:nvSpPr>
          <p:cNvPr id="10" name="Content Placeholder 1"/>
          <p:cNvSpPr>
            <a:spLocks noGrp="1"/>
          </p:cNvSpPr>
          <p:nvPr>
            <p:ph idx="1"/>
          </p:nvPr>
        </p:nvSpPr>
        <p:spPr>
          <a:xfrm>
            <a:off x="697395" y="3615444"/>
            <a:ext cx="7989405" cy="1788199"/>
          </a:xfrm>
        </p:spPr>
        <p:txBody>
          <a:bodyPr>
            <a:normAutofit/>
          </a:bodyPr>
          <a:lstStyle/>
          <a:p>
            <a:pPr marL="233363" indent="-233363"/>
            <a:r>
              <a:rPr lang="en-US" sz="1400" dirty="0" smtClean="0">
                <a:solidFill>
                  <a:srgbClr val="11437B"/>
                </a:solidFill>
              </a:rPr>
              <a:t>New FLSA overtime rules expected to increase the number of employees entitled to overtime.</a:t>
            </a:r>
          </a:p>
          <a:p>
            <a:pPr marL="233363" indent="-233363"/>
            <a:r>
              <a:rPr lang="en-US" sz="1400" dirty="0" smtClean="0">
                <a:solidFill>
                  <a:srgbClr val="11437B"/>
                </a:solidFill>
              </a:rPr>
              <a:t>Court decisions and DOL guidance has found workers to be employees rather than </a:t>
            </a:r>
            <a:br>
              <a:rPr lang="en-US" sz="1400" dirty="0" smtClean="0">
                <a:solidFill>
                  <a:srgbClr val="11437B"/>
                </a:solidFill>
              </a:rPr>
            </a:br>
            <a:r>
              <a:rPr lang="en-US" sz="1400" dirty="0" smtClean="0">
                <a:solidFill>
                  <a:srgbClr val="11437B"/>
                </a:solidFill>
              </a:rPr>
              <a:t>independent contractors.</a:t>
            </a:r>
          </a:p>
          <a:p>
            <a:pPr marL="233363" indent="-233363"/>
            <a:r>
              <a:rPr lang="en-US" sz="1400" dirty="0" smtClean="0">
                <a:solidFill>
                  <a:srgbClr val="11437B"/>
                </a:solidFill>
              </a:rPr>
              <a:t>Ruling in </a:t>
            </a:r>
            <a:r>
              <a:rPr lang="en-US" sz="1400" i="1" dirty="0" smtClean="0">
                <a:solidFill>
                  <a:srgbClr val="11437B"/>
                </a:solidFill>
              </a:rPr>
              <a:t>NLRB v. Browning Ferris Industries of Pennsylvania</a:t>
            </a:r>
            <a:r>
              <a:rPr lang="en-US" sz="1400" dirty="0" smtClean="0">
                <a:solidFill>
                  <a:srgbClr val="11437B"/>
                </a:solidFill>
              </a:rPr>
              <a:t> expands concept of </a:t>
            </a:r>
            <a:br>
              <a:rPr lang="en-US" sz="1400" dirty="0" smtClean="0">
                <a:solidFill>
                  <a:srgbClr val="11437B"/>
                </a:solidFill>
              </a:rPr>
            </a:br>
            <a:r>
              <a:rPr lang="en-US" sz="1400" dirty="0" smtClean="0">
                <a:solidFill>
                  <a:srgbClr val="11437B"/>
                </a:solidFill>
              </a:rPr>
              <a:t>“joint employer.”</a:t>
            </a:r>
          </a:p>
          <a:p>
            <a:pPr marL="233363" indent="-233363"/>
            <a:r>
              <a:rPr lang="en-US" sz="1400" dirty="0" smtClean="0">
                <a:solidFill>
                  <a:srgbClr val="11437B"/>
                </a:solidFill>
              </a:rPr>
              <a:t>Legislation in California and New York allows directors, officers, and shareholders to be held liable for wage and hour violations.</a:t>
            </a:r>
          </a:p>
        </p:txBody>
      </p:sp>
    </p:spTree>
    <p:extLst>
      <p:ext uri="{BB962C8B-B14F-4D97-AF65-F5344CB8AC3E}">
        <p14:creationId xmlns:p14="http://schemas.microsoft.com/office/powerpoint/2010/main" val="255013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13</a:t>
            </a:fld>
            <a:endParaRPr lang="en-US" dirty="0"/>
          </a:p>
        </p:txBody>
      </p:sp>
      <p:sp>
        <p:nvSpPr>
          <p:cNvPr id="10" name="Content Placeholder 5"/>
          <p:cNvSpPr txBox="1">
            <a:spLocks/>
          </p:cNvSpPr>
          <p:nvPr/>
        </p:nvSpPr>
        <p:spPr>
          <a:xfrm>
            <a:off x="634190" y="1157877"/>
            <a:ext cx="6723739"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latin typeface="Arial" panose="020B0604020202020204" pitchFamily="34" charset="0"/>
                <a:cs typeface="Arial" panose="020B0604020202020204" pitchFamily="34" charset="0"/>
              </a:rPr>
              <a:t>Most-targeted industries:</a:t>
            </a:r>
          </a:p>
          <a:p>
            <a:pPr marL="454025" lvl="1" indent="-220663"/>
            <a:r>
              <a:rPr lang="en-US" sz="1400" dirty="0" smtClean="0">
                <a:solidFill>
                  <a:srgbClr val="11437B"/>
                </a:solidFill>
                <a:latin typeface="Arial" panose="020B0604020202020204" pitchFamily="34" charset="0"/>
                <a:cs typeface="Arial" panose="020B0604020202020204" pitchFamily="34" charset="0"/>
              </a:rPr>
              <a:t>Retail.</a:t>
            </a:r>
          </a:p>
          <a:p>
            <a:pPr marL="454025" lvl="1" indent="-220663"/>
            <a:r>
              <a:rPr lang="en-US" sz="1400" dirty="0" smtClean="0">
                <a:solidFill>
                  <a:srgbClr val="11437B"/>
                </a:solidFill>
                <a:latin typeface="Arial" panose="020B0604020202020204" pitchFamily="34" charset="0"/>
                <a:cs typeface="Arial" panose="020B0604020202020204" pitchFamily="34" charset="0"/>
              </a:rPr>
              <a:t>Financial services.</a:t>
            </a:r>
          </a:p>
          <a:p>
            <a:pPr marL="454025" lvl="1" indent="-220663"/>
            <a:r>
              <a:rPr lang="en-US" sz="1400" dirty="0" smtClean="0">
                <a:solidFill>
                  <a:srgbClr val="11437B"/>
                </a:solidFill>
                <a:latin typeface="Arial" panose="020B0604020202020204" pitchFamily="34" charset="0"/>
                <a:cs typeface="Arial" panose="020B0604020202020204" pitchFamily="34" charset="0"/>
              </a:rPr>
              <a:t>Food / food services.</a:t>
            </a:r>
          </a:p>
          <a:p>
            <a:pPr marL="454025" lvl="1" indent="-220663"/>
            <a:r>
              <a:rPr lang="en-US" sz="1400" dirty="0" smtClean="0">
                <a:solidFill>
                  <a:srgbClr val="11437B"/>
                </a:solidFill>
                <a:latin typeface="Arial" panose="020B0604020202020204" pitchFamily="34" charset="0"/>
                <a:cs typeface="Arial" panose="020B0604020202020204" pitchFamily="34" charset="0"/>
              </a:rPr>
              <a:t>Construction.</a:t>
            </a:r>
          </a:p>
          <a:p>
            <a:pPr marL="454025" lvl="1" indent="-220663"/>
            <a:r>
              <a:rPr lang="en-US" sz="1400" dirty="0" smtClean="0">
                <a:solidFill>
                  <a:srgbClr val="11437B"/>
                </a:solidFill>
                <a:latin typeface="Arial" panose="020B0604020202020204" pitchFamily="34" charset="0"/>
                <a:cs typeface="Arial" panose="020B0604020202020204" pitchFamily="34" charset="0"/>
              </a:rPr>
              <a:t>Health care.</a:t>
            </a:r>
          </a:p>
          <a:p>
            <a:pPr marL="454025" lvl="1" indent="-220663"/>
            <a:r>
              <a:rPr lang="en-US" sz="1400" dirty="0" smtClean="0">
                <a:solidFill>
                  <a:srgbClr val="11437B"/>
                </a:solidFill>
                <a:latin typeface="Arial" panose="020B0604020202020204" pitchFamily="34" charset="0"/>
                <a:cs typeface="Arial" panose="020B0604020202020204" pitchFamily="34" charset="0"/>
              </a:rPr>
              <a:t>Staffing agencies.</a:t>
            </a:r>
          </a:p>
          <a:p>
            <a:pPr marL="233363" indent="-233363"/>
            <a:r>
              <a:rPr lang="en-US" sz="1400" dirty="0" smtClean="0">
                <a:solidFill>
                  <a:srgbClr val="11437B"/>
                </a:solidFill>
                <a:latin typeface="Arial" panose="020B0604020202020204" pitchFamily="34" charset="0"/>
                <a:cs typeface="Arial" panose="020B0604020202020204" pitchFamily="34" charset="0"/>
              </a:rPr>
              <a:t>Best practices:</a:t>
            </a:r>
          </a:p>
          <a:p>
            <a:pPr marL="454025" lvl="1" indent="-220663"/>
            <a:r>
              <a:rPr lang="en-US" sz="1400" dirty="0" smtClean="0">
                <a:solidFill>
                  <a:srgbClr val="11437B"/>
                </a:solidFill>
                <a:latin typeface="Arial" panose="020B0604020202020204" pitchFamily="34" charset="0"/>
                <a:cs typeface="Arial" panose="020B0604020202020204" pitchFamily="34" charset="0"/>
              </a:rPr>
              <a:t>Stay abreast of changing wage and hour laws.</a:t>
            </a:r>
          </a:p>
          <a:p>
            <a:pPr marL="454025" lvl="1" indent="-220663"/>
            <a:r>
              <a:rPr lang="en-US" sz="1400" dirty="0" smtClean="0">
                <a:solidFill>
                  <a:srgbClr val="11437B"/>
                </a:solidFill>
                <a:latin typeface="Arial" panose="020B0604020202020204" pitchFamily="34" charset="0"/>
                <a:cs typeface="Arial" panose="020B0604020202020204" pitchFamily="34" charset="0"/>
              </a:rPr>
              <a:t>Conduct regular audits.</a:t>
            </a:r>
          </a:p>
          <a:p>
            <a:pPr marL="454025" lvl="1" indent="-220663"/>
            <a:r>
              <a:rPr lang="en-US" sz="1400" dirty="0" smtClean="0">
                <a:solidFill>
                  <a:srgbClr val="11437B"/>
                </a:solidFill>
                <a:latin typeface="Arial" panose="020B0604020202020204" pitchFamily="34" charset="0"/>
                <a:cs typeface="Arial" panose="020B0604020202020204" pitchFamily="34" charset="0"/>
              </a:rPr>
              <a:t>Ensure proper classification of employees.</a:t>
            </a:r>
          </a:p>
          <a:p>
            <a:pPr marL="454025" lvl="1" indent="-220663"/>
            <a:r>
              <a:rPr lang="en-US" sz="1400" dirty="0" smtClean="0">
                <a:solidFill>
                  <a:srgbClr val="11437B"/>
                </a:solidFill>
                <a:latin typeface="Arial" panose="020B0604020202020204" pitchFamily="34" charset="0"/>
                <a:cs typeface="Arial" panose="020B0604020202020204" pitchFamily="34" charset="0"/>
              </a:rPr>
              <a:t>Consider wage and hour insurance.</a:t>
            </a:r>
          </a:p>
        </p:txBody>
      </p:sp>
      <p:sp>
        <p:nvSpPr>
          <p:cNvPr id="12" name="Text Placeholder 7"/>
          <p:cNvSpPr>
            <a:spLocks noGrp="1"/>
          </p:cNvSpPr>
          <p:nvPr>
            <p:ph type="body" sz="quarter" idx="13"/>
          </p:nvPr>
        </p:nvSpPr>
        <p:spPr>
          <a:xfrm>
            <a:off x="600940" y="597860"/>
            <a:ext cx="7058025" cy="381000"/>
          </a:xfrm>
        </p:spPr>
        <p:txBody>
          <a:bodyPr>
            <a:normAutofit/>
          </a:bodyPr>
          <a:lstStyle/>
          <a:p>
            <a:r>
              <a:rPr lang="en-US" dirty="0" smtClean="0"/>
              <a:t>WAGE AND HOUR</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195927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14</a:t>
            </a:fld>
            <a:endParaRPr lang="en-US" dirty="0"/>
          </a:p>
        </p:txBody>
      </p:sp>
      <p:sp>
        <p:nvSpPr>
          <p:cNvPr id="10" name="Content Placeholder 5"/>
          <p:cNvSpPr txBox="1">
            <a:spLocks/>
          </p:cNvSpPr>
          <p:nvPr/>
        </p:nvSpPr>
        <p:spPr>
          <a:xfrm>
            <a:off x="634190" y="1157877"/>
            <a:ext cx="6723739"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latin typeface="Arial" panose="020B0604020202020204" pitchFamily="34" charset="0"/>
                <a:cs typeface="Arial" panose="020B0604020202020204" pitchFamily="34" charset="0"/>
              </a:rPr>
              <a:t>Protect employees:</a:t>
            </a:r>
          </a:p>
          <a:p>
            <a:pPr marL="454025" lvl="1" indent="-220663"/>
            <a:r>
              <a:rPr lang="en-US" sz="1400" dirty="0" smtClean="0">
                <a:solidFill>
                  <a:srgbClr val="11437B"/>
                </a:solidFill>
                <a:latin typeface="Arial" panose="020B0604020202020204" pitchFamily="34" charset="0"/>
                <a:cs typeface="Arial" panose="020B0604020202020204" pitchFamily="34" charset="0"/>
              </a:rPr>
              <a:t>Crisis planning to ensure effective communication during a crisis.</a:t>
            </a:r>
          </a:p>
          <a:p>
            <a:pPr marL="233363" indent="-233363"/>
            <a:r>
              <a:rPr lang="en-US" sz="1400" dirty="0" smtClean="0">
                <a:solidFill>
                  <a:srgbClr val="11437B"/>
                </a:solidFill>
                <a:latin typeface="Arial" panose="020B0604020202020204" pitchFamily="34" charset="0"/>
                <a:cs typeface="Arial" panose="020B0604020202020204" pitchFamily="34" charset="0"/>
              </a:rPr>
              <a:t>Manage credit risk:</a:t>
            </a:r>
          </a:p>
          <a:p>
            <a:pPr marL="454025" lvl="1" indent="-220663"/>
            <a:r>
              <a:rPr lang="en-US" sz="1400" dirty="0" smtClean="0">
                <a:solidFill>
                  <a:srgbClr val="11437B"/>
                </a:solidFill>
                <a:latin typeface="Arial" panose="020B0604020202020204" pitchFamily="34" charset="0"/>
                <a:cs typeface="Arial" panose="020B0604020202020204" pitchFamily="34" charset="0"/>
              </a:rPr>
              <a:t>Review credit-control policies and procedures.</a:t>
            </a:r>
          </a:p>
          <a:p>
            <a:pPr marL="454025" lvl="1" indent="-220663"/>
            <a:r>
              <a:rPr lang="en-US" sz="1400" dirty="0" smtClean="0">
                <a:solidFill>
                  <a:srgbClr val="11437B"/>
                </a:solidFill>
                <a:latin typeface="Arial" panose="020B0604020202020204" pitchFamily="34" charset="0"/>
                <a:cs typeface="Arial" panose="020B0604020202020204" pitchFamily="34" charset="0"/>
              </a:rPr>
              <a:t>Evaluate potential impact of political risk on their operators and those of customers and suppliers.</a:t>
            </a:r>
          </a:p>
          <a:p>
            <a:pPr marL="233363" indent="-233363"/>
            <a:r>
              <a:rPr lang="en-US" sz="1400" dirty="0" smtClean="0">
                <a:solidFill>
                  <a:srgbClr val="11437B"/>
                </a:solidFill>
                <a:latin typeface="Arial" panose="020B0604020202020204" pitchFamily="34" charset="0"/>
                <a:cs typeface="Arial" panose="020B0604020202020204" pitchFamily="34" charset="0"/>
              </a:rPr>
              <a:t>Build resilient supply chains:</a:t>
            </a:r>
          </a:p>
          <a:p>
            <a:pPr marL="454025" lvl="1" indent="-220663"/>
            <a:r>
              <a:rPr lang="en-US" sz="1400" dirty="0" smtClean="0">
                <a:solidFill>
                  <a:srgbClr val="11437B"/>
                </a:solidFill>
                <a:latin typeface="Arial" panose="020B0604020202020204" pitchFamily="34" charset="0"/>
                <a:cs typeface="Arial" panose="020B0604020202020204" pitchFamily="34" charset="0"/>
              </a:rPr>
              <a:t>Understand single points of failure.</a:t>
            </a:r>
          </a:p>
          <a:p>
            <a:pPr marL="454025" lvl="1" indent="-220663"/>
            <a:r>
              <a:rPr lang="en-US" sz="1400" dirty="0" smtClean="0">
                <a:solidFill>
                  <a:srgbClr val="11437B"/>
                </a:solidFill>
                <a:latin typeface="Arial" panose="020B0604020202020204" pitchFamily="34" charset="0"/>
                <a:cs typeface="Arial" panose="020B0604020202020204" pitchFamily="34" charset="0"/>
              </a:rPr>
              <a:t>Consider alternative suppliers and ports.</a:t>
            </a:r>
          </a:p>
          <a:p>
            <a:pPr marL="233363" indent="-233363"/>
            <a:r>
              <a:rPr lang="en-US" sz="1400" dirty="0" smtClean="0">
                <a:solidFill>
                  <a:srgbClr val="11437B"/>
                </a:solidFill>
                <a:latin typeface="Arial" panose="020B0604020202020204" pitchFamily="34" charset="0"/>
                <a:cs typeface="Arial" panose="020B0604020202020204" pitchFamily="34" charset="0"/>
              </a:rPr>
              <a:t>Consider purchasing insurance:</a:t>
            </a:r>
          </a:p>
          <a:p>
            <a:pPr marL="454025" lvl="1" indent="-220663"/>
            <a:r>
              <a:rPr lang="en-US" sz="1400" dirty="0" smtClean="0">
                <a:solidFill>
                  <a:srgbClr val="11437B"/>
                </a:solidFill>
                <a:latin typeface="Arial" panose="020B0604020202020204" pitchFamily="34" charset="0"/>
                <a:cs typeface="Arial" panose="020B0604020202020204" pitchFamily="34" charset="0"/>
              </a:rPr>
              <a:t>Multi-country policies can provide coverage for several risks across a region or for a list of countries.</a:t>
            </a:r>
          </a:p>
          <a:p>
            <a:pPr marL="233363" indent="-233363"/>
            <a:r>
              <a:rPr lang="en-US" sz="1400" dirty="0">
                <a:solidFill>
                  <a:srgbClr val="11437B"/>
                </a:solidFill>
              </a:rPr>
              <a:t>Trouble spots:</a:t>
            </a:r>
          </a:p>
          <a:p>
            <a:pPr marL="454025" lvl="1" indent="-220663"/>
            <a:r>
              <a:rPr lang="en-US" sz="1400" dirty="0">
                <a:solidFill>
                  <a:srgbClr val="11437B"/>
                </a:solidFill>
              </a:rPr>
              <a:t>Turkey.</a:t>
            </a:r>
          </a:p>
          <a:p>
            <a:pPr marL="454025" lvl="1" indent="-220663"/>
            <a:r>
              <a:rPr lang="en-US" sz="1400" dirty="0">
                <a:solidFill>
                  <a:srgbClr val="11437B"/>
                </a:solidFill>
              </a:rPr>
              <a:t>Brazil.</a:t>
            </a:r>
          </a:p>
          <a:p>
            <a:pPr marL="454025" lvl="1" indent="-220663"/>
            <a:r>
              <a:rPr lang="en-US" sz="1400" dirty="0">
                <a:solidFill>
                  <a:srgbClr val="11437B"/>
                </a:solidFill>
              </a:rPr>
              <a:t>Russia.</a:t>
            </a:r>
          </a:p>
          <a:p>
            <a:pPr marL="454025" lvl="1" indent="-220663"/>
            <a:r>
              <a:rPr lang="en-US" sz="1400" dirty="0">
                <a:solidFill>
                  <a:srgbClr val="11437B"/>
                </a:solidFill>
              </a:rPr>
              <a:t>Sub-Saharan Africa</a:t>
            </a:r>
            <a:endParaRPr lang="en-US" sz="1400" dirty="0" smtClean="0">
              <a:solidFill>
                <a:srgbClr val="11437B"/>
              </a:solidFill>
              <a:latin typeface="Arial" panose="020B0604020202020204" pitchFamily="34" charset="0"/>
              <a:cs typeface="Arial" panose="020B0604020202020204" pitchFamily="34" charset="0"/>
            </a:endParaRPr>
          </a:p>
        </p:txBody>
      </p:sp>
      <p:sp>
        <p:nvSpPr>
          <p:cNvPr id="12" name="Text Placeholder 7"/>
          <p:cNvSpPr>
            <a:spLocks noGrp="1"/>
          </p:cNvSpPr>
          <p:nvPr>
            <p:ph type="body" sz="quarter" idx="13"/>
          </p:nvPr>
        </p:nvSpPr>
        <p:spPr>
          <a:xfrm>
            <a:off x="600940" y="597860"/>
            <a:ext cx="7058025" cy="381000"/>
          </a:xfrm>
        </p:spPr>
        <p:txBody>
          <a:bodyPr>
            <a:normAutofit/>
          </a:bodyPr>
          <a:lstStyle/>
          <a:p>
            <a:r>
              <a:rPr lang="en-US" dirty="0" smtClean="0"/>
              <a:t>MANAGING POLITICAL RISK</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1978131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15</a:t>
            </a:fld>
            <a:endParaRPr lang="en-US" dirty="0"/>
          </a:p>
        </p:txBody>
      </p:sp>
      <p:sp>
        <p:nvSpPr>
          <p:cNvPr id="20" name="Right Triangle 19"/>
          <p:cNvSpPr/>
          <p:nvPr/>
        </p:nvSpPr>
        <p:spPr>
          <a:xfrm>
            <a:off x="5607779" y="4399280"/>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2" name="Right Triangle 21"/>
          <p:cNvSpPr/>
          <p:nvPr/>
        </p:nvSpPr>
        <p:spPr>
          <a:xfrm>
            <a:off x="3184889" y="4702834"/>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3" name="Text Placeholder 7"/>
          <p:cNvSpPr>
            <a:spLocks noGrp="1"/>
          </p:cNvSpPr>
          <p:nvPr>
            <p:ph type="body" sz="quarter" idx="13"/>
          </p:nvPr>
        </p:nvSpPr>
        <p:spPr>
          <a:xfrm>
            <a:off x="600940" y="597860"/>
            <a:ext cx="7058025" cy="381000"/>
          </a:xfrm>
        </p:spPr>
        <p:txBody>
          <a:bodyPr/>
          <a:lstStyle/>
          <a:p>
            <a:r>
              <a:rPr lang="en-US" dirty="0" smtClean="0"/>
              <a:t>CYBER RISK</a:t>
            </a:r>
            <a:endParaRPr lang="en-US" dirty="0"/>
          </a:p>
        </p:txBody>
      </p:sp>
      <p:sp>
        <p:nvSpPr>
          <p:cNvPr id="29"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
        <p:nvSpPr>
          <p:cNvPr id="10" name="TextBox 9"/>
          <p:cNvSpPr txBox="1"/>
          <p:nvPr/>
        </p:nvSpPr>
        <p:spPr>
          <a:xfrm>
            <a:off x="567396" y="3468280"/>
            <a:ext cx="7610158" cy="276999"/>
          </a:xfrm>
          <a:prstGeom prst="rect">
            <a:avLst/>
          </a:prstGeom>
          <a:noFill/>
        </p:spPr>
        <p:txBody>
          <a:bodyPr wrap="square" rtlCol="0">
            <a:spAutoFit/>
          </a:bodyPr>
          <a:lstStyle/>
          <a:p>
            <a:r>
              <a:rPr lang="en-US" sz="1200" dirty="0" smtClean="0">
                <a:solidFill>
                  <a:srgbClr val="11437B"/>
                </a:solidFill>
                <a:latin typeface="Arial"/>
                <a:cs typeface="Arial"/>
              </a:rPr>
              <a:t>The above represents the typical rate change at renewal for average / good risk profiles.</a:t>
            </a:r>
            <a:endParaRPr lang="en-US" sz="1200" dirty="0">
              <a:solidFill>
                <a:srgbClr val="11437B"/>
              </a:solidFill>
              <a:latin typeface="Arial"/>
              <a:cs typeface="Arial"/>
            </a:endParaRPr>
          </a:p>
        </p:txBody>
      </p:sp>
      <p:sp>
        <p:nvSpPr>
          <p:cNvPr id="5" name="Rectangle 4"/>
          <p:cNvSpPr/>
          <p:nvPr/>
        </p:nvSpPr>
        <p:spPr>
          <a:xfrm>
            <a:off x="567396" y="3922142"/>
            <a:ext cx="7346711" cy="738664"/>
          </a:xfrm>
          <a:prstGeom prst="rect">
            <a:avLst/>
          </a:prstGeom>
        </p:spPr>
        <p:txBody>
          <a:bodyPr wrap="square">
            <a:spAutoFit/>
          </a:bodyPr>
          <a:lstStyle/>
          <a:p>
            <a:pPr marL="285750" indent="-285750">
              <a:buFont typeface="Arial" panose="020B0604020202020204" pitchFamily="34" charset="0"/>
              <a:buChar char="•"/>
            </a:pPr>
            <a:r>
              <a:rPr lang="en-US" sz="1400" dirty="0" smtClean="0">
                <a:solidFill>
                  <a:srgbClr val="11437B"/>
                </a:solidFill>
                <a:latin typeface="Arial"/>
              </a:rPr>
              <a:t>Critical factor: Have </a:t>
            </a:r>
            <a:r>
              <a:rPr lang="en-US" sz="1400" dirty="0">
                <a:solidFill>
                  <a:srgbClr val="11437B"/>
                </a:solidFill>
                <a:latin typeface="Arial"/>
              </a:rPr>
              <a:t>underwriters reviewed your account in the past </a:t>
            </a:r>
            <a:r>
              <a:rPr lang="en-US" sz="1400" dirty="0" smtClean="0">
                <a:solidFill>
                  <a:srgbClr val="11437B"/>
                </a:solidFill>
                <a:latin typeface="Arial"/>
              </a:rPr>
              <a:t>two years?</a:t>
            </a:r>
          </a:p>
          <a:p>
            <a:pPr marL="285750" indent="-285750">
              <a:buFont typeface="Arial" panose="020B0604020202020204" pitchFamily="34" charset="0"/>
              <a:buChar char="•"/>
            </a:pPr>
            <a:r>
              <a:rPr lang="en-US" sz="1400" dirty="0" smtClean="0">
                <a:solidFill>
                  <a:srgbClr val="11437B"/>
                </a:solidFill>
                <a:latin typeface="Arial"/>
              </a:rPr>
              <a:t>Price increases blunted by steady flow of capacity. </a:t>
            </a:r>
          </a:p>
          <a:p>
            <a:pPr marL="285750" indent="-285750">
              <a:buFont typeface="Arial" panose="020B0604020202020204" pitchFamily="34" charset="0"/>
              <a:buChar char="•"/>
            </a:pPr>
            <a:r>
              <a:rPr lang="en-US" sz="1400" dirty="0" smtClean="0">
                <a:solidFill>
                  <a:srgbClr val="11437B"/>
                </a:solidFill>
                <a:latin typeface="Arial"/>
              </a:rPr>
              <a:t>No easy answer to how much cyber insurance to purchase.</a:t>
            </a:r>
            <a:endParaRPr lang="en-US" sz="1400" dirty="0">
              <a:solidFill>
                <a:srgbClr val="11437B"/>
              </a:solidFill>
              <a:latin typeface="Arial"/>
            </a:endParaRPr>
          </a:p>
        </p:txBody>
      </p:sp>
      <p:graphicFrame>
        <p:nvGraphicFramePr>
          <p:cNvPr id="11" name="Table Placeholder 14"/>
          <p:cNvGraphicFramePr>
            <a:graphicFrameLocks/>
          </p:cNvGraphicFramePr>
          <p:nvPr>
            <p:extLst>
              <p:ext uri="{D42A27DB-BD31-4B8C-83A1-F6EECF244321}">
                <p14:modId xmlns:p14="http://schemas.microsoft.com/office/powerpoint/2010/main" val="3581595644"/>
              </p:ext>
            </p:extLst>
          </p:nvPr>
        </p:nvGraphicFramePr>
        <p:xfrm>
          <a:off x="657553" y="1274091"/>
          <a:ext cx="7753185" cy="2066891"/>
        </p:xfrm>
        <a:graphic>
          <a:graphicData uri="http://schemas.openxmlformats.org/drawingml/2006/table">
            <a:tbl>
              <a:tblPr firstRow="1" bandRow="1">
                <a:effectLst/>
                <a:tableStyleId>{5C22544A-7EE6-4342-B048-85BDC9FD1C3A}</a:tableStyleId>
              </a:tblPr>
              <a:tblGrid>
                <a:gridCol w="2584395"/>
                <a:gridCol w="2584395"/>
                <a:gridCol w="2584395"/>
              </a:tblGrid>
              <a:tr h="362867">
                <a:tc>
                  <a:txBody>
                    <a:bodyPr/>
                    <a:lstStyle/>
                    <a:p>
                      <a:pPr algn="l"/>
                      <a:r>
                        <a:rPr lang="en-US" sz="1400" b="1" dirty="0" smtClean="0">
                          <a:solidFill>
                            <a:srgbClr val="007CAD"/>
                          </a:solidFill>
                          <a:latin typeface="Arial"/>
                          <a:cs typeface="Arial"/>
                        </a:rPr>
                        <a:t>SEGMENT</a:t>
                      </a:r>
                      <a:endParaRPr lang="en-US" sz="1400" b="1"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RATE CHANGE Q4 2015</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RATE CHANGE Q4 2014</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r>
              <a:tr h="521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Cyber</a:t>
                      </a: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smtClean="0">
                          <a:solidFill>
                            <a:srgbClr val="007CAD"/>
                          </a:solidFill>
                          <a:effectLst/>
                          <a:latin typeface="Arial"/>
                          <a:ea typeface="Arial"/>
                          <a:cs typeface="Arial"/>
                        </a:rPr>
                        <a:t>Flat to 10% increase</a:t>
                      </a:r>
                      <a:endParaRPr lang="en-US" sz="1200" b="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c>
                  <a:txBody>
                    <a:bodyPr/>
                    <a:lstStyle/>
                    <a:p>
                      <a:r>
                        <a:rPr lang="en-US" sz="1200" b="0" dirty="0" smtClean="0">
                          <a:solidFill>
                            <a:srgbClr val="007CAD"/>
                          </a:solidFill>
                          <a:effectLst/>
                          <a:latin typeface="Arial"/>
                          <a:ea typeface="Arial"/>
                          <a:cs typeface="Arial"/>
                        </a:rPr>
                        <a:t>2% increase to 10% increase</a:t>
                      </a:r>
                      <a:endParaRPr lang="en-US" sz="1200" b="0"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r>
              <a:tr h="591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Retail</a:t>
                      </a: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smtClean="0">
                          <a:solidFill>
                            <a:srgbClr val="007CAD"/>
                          </a:solidFill>
                          <a:effectLst/>
                          <a:latin typeface="Arial"/>
                          <a:ea typeface="Arial"/>
                          <a:cs typeface="Arial"/>
                        </a:rPr>
                        <a:t>Flat to 50% increase</a:t>
                      </a:r>
                      <a:endParaRPr lang="en-US" sz="1200" b="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c>
                  <a:txBody>
                    <a:bodyPr/>
                    <a:lstStyle/>
                    <a:p>
                      <a:pPr marL="0" marR="0">
                        <a:lnSpc>
                          <a:spcPct val="115000"/>
                        </a:lnSpc>
                        <a:spcBef>
                          <a:spcPts val="0"/>
                        </a:spcBef>
                        <a:spcAft>
                          <a:spcPts val="0"/>
                        </a:spcAft>
                      </a:pPr>
                      <a:r>
                        <a:rPr lang="en-US" sz="1200" b="0" dirty="0" smtClean="0">
                          <a:solidFill>
                            <a:srgbClr val="007CAD"/>
                          </a:solidFill>
                          <a:effectLst/>
                          <a:latin typeface="Arial"/>
                          <a:ea typeface="Arial"/>
                          <a:cs typeface="Arial"/>
                        </a:rPr>
                        <a:t>Flat to 10% increase</a:t>
                      </a:r>
                      <a:endParaRPr lang="en-US" sz="1200" b="0" dirty="0">
                        <a:solidFill>
                          <a:srgbClr val="007CAD"/>
                        </a:solidFill>
                        <a:effectLst/>
                        <a:latin typeface="Arial"/>
                        <a:ea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r>
              <a:tr h="591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Health care</a:t>
                      </a: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00" b="0" dirty="0" smtClean="0">
                          <a:solidFill>
                            <a:srgbClr val="007CAD"/>
                          </a:solidFill>
                          <a:effectLst/>
                          <a:latin typeface="Arial"/>
                          <a:ea typeface="Arial"/>
                          <a:cs typeface="Arial"/>
                        </a:rPr>
                        <a:t>Flat to 15% increase</a:t>
                      </a:r>
                    </a:p>
                    <a:p>
                      <a:pPr marL="0" marR="0" algn="l" defTabSz="457200" rtl="0" eaLnBrk="1" latinLnBrk="0" hangingPunct="1">
                        <a:lnSpc>
                          <a:spcPct val="115000"/>
                        </a:lnSpc>
                        <a:spcBef>
                          <a:spcPts val="0"/>
                        </a:spcBef>
                        <a:spcAft>
                          <a:spcPts val="0"/>
                        </a:spcAft>
                      </a:pPr>
                      <a:endParaRPr lang="en-US" sz="1200" b="0" kern="120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00" b="0" dirty="0" smtClean="0">
                          <a:solidFill>
                            <a:srgbClr val="007CAD"/>
                          </a:solidFill>
                          <a:effectLst/>
                          <a:latin typeface="Arial"/>
                          <a:ea typeface="Arial"/>
                          <a:cs typeface="Arial"/>
                        </a:rPr>
                        <a:t>Flat to 5% increase</a:t>
                      </a:r>
                    </a:p>
                    <a:p>
                      <a:pPr marL="0" marR="0">
                        <a:lnSpc>
                          <a:spcPct val="115000"/>
                        </a:lnSpc>
                        <a:spcBef>
                          <a:spcPts val="0"/>
                        </a:spcBef>
                        <a:spcAft>
                          <a:spcPts val="0"/>
                        </a:spcAft>
                      </a:pPr>
                      <a:endParaRPr lang="en-US" sz="1200" b="0" dirty="0">
                        <a:solidFill>
                          <a:srgbClr val="007CAD"/>
                        </a:solidFill>
                        <a:effectLst/>
                        <a:latin typeface="Arial"/>
                        <a:ea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86D3E4">
                        <a:alpha val="28000"/>
                      </a:srgbClr>
                    </a:solidFill>
                  </a:tcPr>
                </a:tc>
              </a:tr>
            </a:tbl>
          </a:graphicData>
        </a:graphic>
      </p:graphicFrame>
    </p:spTree>
    <p:extLst>
      <p:ext uri="{BB962C8B-B14F-4D97-AF65-F5344CB8AC3E}">
        <p14:creationId xmlns:p14="http://schemas.microsoft.com/office/powerpoint/2010/main" val="283920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862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2</a:t>
            </a:fld>
            <a:endParaRPr lang="en-US" dirty="0"/>
          </a:p>
        </p:txBody>
      </p:sp>
      <p:sp>
        <p:nvSpPr>
          <p:cNvPr id="20" name="Right Triangle 19"/>
          <p:cNvSpPr/>
          <p:nvPr/>
        </p:nvSpPr>
        <p:spPr>
          <a:xfrm>
            <a:off x="5607779" y="4399280"/>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ight Triangle 21"/>
          <p:cNvSpPr/>
          <p:nvPr/>
        </p:nvSpPr>
        <p:spPr>
          <a:xfrm>
            <a:off x="3184889" y="4702834"/>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3" name="Text Placeholder 7"/>
          <p:cNvSpPr>
            <a:spLocks noGrp="1"/>
          </p:cNvSpPr>
          <p:nvPr>
            <p:ph type="body" sz="quarter" idx="13"/>
          </p:nvPr>
        </p:nvSpPr>
        <p:spPr>
          <a:xfrm>
            <a:off x="600940" y="597860"/>
            <a:ext cx="7058025" cy="381000"/>
          </a:xfrm>
        </p:spPr>
        <p:txBody>
          <a:bodyPr/>
          <a:lstStyle/>
          <a:p>
            <a:r>
              <a:rPr lang="en-US" dirty="0" smtClean="0"/>
              <a:t>PROPERTY</a:t>
            </a:r>
            <a:endParaRPr lang="en-US" dirty="0"/>
          </a:p>
        </p:txBody>
      </p:sp>
      <p:sp>
        <p:nvSpPr>
          <p:cNvPr id="29"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graphicFrame>
        <p:nvGraphicFramePr>
          <p:cNvPr id="9" name="Table Placeholder 14"/>
          <p:cNvGraphicFramePr>
            <a:graphicFrameLocks/>
          </p:cNvGraphicFramePr>
          <p:nvPr>
            <p:extLst>
              <p:ext uri="{D42A27DB-BD31-4B8C-83A1-F6EECF244321}">
                <p14:modId xmlns:p14="http://schemas.microsoft.com/office/powerpoint/2010/main" val="1131906850"/>
              </p:ext>
            </p:extLst>
          </p:nvPr>
        </p:nvGraphicFramePr>
        <p:xfrm>
          <a:off x="697114" y="2379922"/>
          <a:ext cx="7950810" cy="2816495"/>
        </p:xfrm>
        <a:graphic>
          <a:graphicData uri="http://schemas.openxmlformats.org/drawingml/2006/table">
            <a:tbl>
              <a:tblPr firstRow="1" bandRow="1">
                <a:effectLst/>
                <a:tableStyleId>{5C22544A-7EE6-4342-B048-85BDC9FD1C3A}</a:tableStyleId>
              </a:tblPr>
              <a:tblGrid>
                <a:gridCol w="1288155"/>
                <a:gridCol w="2148564"/>
                <a:gridCol w="2241859"/>
                <a:gridCol w="2272232"/>
              </a:tblGrid>
              <a:tr h="476739">
                <a:tc>
                  <a:txBody>
                    <a:bodyPr/>
                    <a:lstStyle/>
                    <a:p>
                      <a:pPr algn="ctr"/>
                      <a:r>
                        <a:rPr lang="en-US" sz="1400" b="1" dirty="0" smtClean="0">
                          <a:solidFill>
                            <a:srgbClr val="007CAD"/>
                          </a:solidFill>
                          <a:latin typeface="Arial"/>
                          <a:cs typeface="Arial"/>
                        </a:rPr>
                        <a:t>COVERAGE</a:t>
                      </a:r>
                      <a:endParaRPr lang="en-US" sz="1400" b="1"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ctr"/>
                      <a:r>
                        <a:rPr lang="en-US" sz="1400" b="1" dirty="0" smtClean="0">
                          <a:solidFill>
                            <a:srgbClr val="007CAD"/>
                          </a:solidFill>
                          <a:latin typeface="Arial"/>
                          <a:cs typeface="Arial"/>
                        </a:rPr>
                        <a:t>SEGMENT</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ctr"/>
                      <a:r>
                        <a:rPr lang="en-US" sz="1400" b="1" dirty="0" smtClean="0">
                          <a:solidFill>
                            <a:srgbClr val="007CAD"/>
                          </a:solidFill>
                          <a:latin typeface="Arial"/>
                          <a:cs typeface="Arial"/>
                        </a:rPr>
                        <a:t>RATE CHANGE Q4 2015</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ctr"/>
                      <a:r>
                        <a:rPr lang="en-US" sz="1400" b="1" dirty="0" smtClean="0">
                          <a:solidFill>
                            <a:srgbClr val="007CAD"/>
                          </a:solidFill>
                          <a:latin typeface="Arial"/>
                          <a:cs typeface="Arial"/>
                        </a:rPr>
                        <a:t>RATE CHANGE Q4 2014</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r>
              <a:tr h="470683">
                <a:tc rowSpan="4">
                  <a:txBody>
                    <a:bodyPr/>
                    <a:lstStyle/>
                    <a:p>
                      <a:pPr algn="ctr"/>
                      <a:r>
                        <a:rPr lang="en-US" sz="1200" b="0" dirty="0" smtClean="0">
                          <a:solidFill>
                            <a:srgbClr val="007CAD"/>
                          </a:solidFill>
                          <a:latin typeface="Arial"/>
                          <a:cs typeface="Arial"/>
                        </a:rPr>
                        <a:t>Property</a:t>
                      </a:r>
                      <a:endParaRPr lang="en-US" sz="1200" b="0"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Non-CAT-exposed</a:t>
                      </a:r>
                      <a:r>
                        <a:rPr lang="en-US" sz="1200" b="0" baseline="0" dirty="0" smtClean="0">
                          <a:solidFill>
                            <a:srgbClr val="007CAD"/>
                          </a:solidFill>
                          <a:latin typeface="Arial"/>
                          <a:cs typeface="Arial"/>
                        </a:rPr>
                        <a:t> organizations</a:t>
                      </a: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a:lnSpc>
                          <a:spcPct val="115000"/>
                        </a:lnSpc>
                        <a:spcBef>
                          <a:spcPts val="0"/>
                        </a:spcBef>
                        <a:spcAft>
                          <a:spcPts val="1000"/>
                        </a:spcAft>
                      </a:pPr>
                      <a:r>
                        <a:rPr lang="en-US" sz="1200" dirty="0" smtClean="0">
                          <a:solidFill>
                            <a:srgbClr val="007CAD"/>
                          </a:solidFill>
                          <a:effectLst/>
                          <a:latin typeface="Arial"/>
                          <a:ea typeface="Arial"/>
                          <a:cs typeface="Arial"/>
                        </a:rPr>
                        <a:t>10% decrease</a:t>
                      </a:r>
                      <a:r>
                        <a:rPr lang="en-US" sz="1200" baseline="0" dirty="0" smtClean="0">
                          <a:solidFill>
                            <a:srgbClr val="007CAD"/>
                          </a:solidFill>
                          <a:effectLst/>
                          <a:latin typeface="Arial"/>
                          <a:ea typeface="Arial"/>
                          <a:cs typeface="Arial"/>
                        </a:rPr>
                        <a:t> to 5% decrease</a:t>
                      </a:r>
                      <a:endParaRPr lang="en-US" sz="120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10% decrease</a:t>
                      </a:r>
                      <a:r>
                        <a:rPr lang="en-US" sz="1200" b="0" baseline="0" dirty="0" smtClean="0">
                          <a:solidFill>
                            <a:srgbClr val="007CAD"/>
                          </a:solidFill>
                          <a:latin typeface="Arial"/>
                          <a:cs typeface="Arial"/>
                        </a:rPr>
                        <a:t> to flat</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588913">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Moderately CAT-exposed organizations (1% to 30% </a:t>
                      </a:r>
                      <a:br>
                        <a:rPr lang="en-US" sz="1200" b="0" dirty="0" smtClean="0">
                          <a:solidFill>
                            <a:srgbClr val="007CAD"/>
                          </a:solidFill>
                          <a:latin typeface="Arial"/>
                          <a:cs typeface="Arial"/>
                        </a:rPr>
                      </a:br>
                      <a:r>
                        <a:rPr lang="en-US" sz="1200" b="0" dirty="0" smtClean="0">
                          <a:solidFill>
                            <a:srgbClr val="007CAD"/>
                          </a:solidFill>
                          <a:latin typeface="Arial"/>
                          <a:cs typeface="Arial"/>
                        </a:rPr>
                        <a:t>of values in cat zones)</a:t>
                      </a: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a:lnSpc>
                          <a:spcPct val="115000"/>
                        </a:lnSpc>
                        <a:spcBef>
                          <a:spcPts val="0"/>
                        </a:spcBef>
                        <a:spcAft>
                          <a:spcPts val="1000"/>
                        </a:spcAft>
                      </a:pPr>
                      <a:r>
                        <a:rPr lang="en-US" sz="1200" dirty="0" smtClean="0">
                          <a:solidFill>
                            <a:srgbClr val="007CAD"/>
                          </a:solidFill>
                          <a:effectLst/>
                          <a:latin typeface="Arial"/>
                          <a:ea typeface="Arial"/>
                          <a:cs typeface="Arial"/>
                        </a:rPr>
                        <a:t>15%</a:t>
                      </a:r>
                      <a:r>
                        <a:rPr lang="en-US" sz="1200" baseline="0" dirty="0" smtClean="0">
                          <a:solidFill>
                            <a:srgbClr val="007CAD"/>
                          </a:solidFill>
                          <a:effectLst/>
                          <a:latin typeface="Arial"/>
                          <a:ea typeface="Arial"/>
                          <a:cs typeface="Arial"/>
                        </a:rPr>
                        <a:t> decrease to 5% decrease</a:t>
                      </a:r>
                      <a:endParaRPr lang="en-US" sz="120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10% decrease</a:t>
                      </a:r>
                      <a:r>
                        <a:rPr lang="en-US" sz="1200" b="0" baseline="0" dirty="0" smtClean="0">
                          <a:solidFill>
                            <a:srgbClr val="007CAD"/>
                          </a:solidFill>
                          <a:latin typeface="Arial"/>
                          <a:cs typeface="Arial"/>
                        </a:rPr>
                        <a:t> to flat</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588913">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Largely CAT-exposed organizations (more than 30% of values in cat zones)</a:t>
                      </a: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a:lnSpc>
                          <a:spcPct val="115000"/>
                        </a:lnSpc>
                        <a:spcBef>
                          <a:spcPts val="0"/>
                        </a:spcBef>
                        <a:spcAft>
                          <a:spcPts val="1000"/>
                        </a:spcAft>
                      </a:pPr>
                      <a:r>
                        <a:rPr lang="en-US" sz="1200" dirty="0" smtClean="0">
                          <a:solidFill>
                            <a:srgbClr val="007CAD"/>
                          </a:solidFill>
                          <a:effectLst/>
                          <a:latin typeface="Arial"/>
                          <a:ea typeface="Arial"/>
                          <a:cs typeface="Arial"/>
                        </a:rPr>
                        <a:t>15%</a:t>
                      </a:r>
                      <a:r>
                        <a:rPr lang="en-US" sz="1200" baseline="0" dirty="0" smtClean="0">
                          <a:solidFill>
                            <a:srgbClr val="007CAD"/>
                          </a:solidFill>
                          <a:effectLst/>
                          <a:latin typeface="Arial"/>
                          <a:ea typeface="Arial"/>
                          <a:cs typeface="Arial"/>
                        </a:rPr>
                        <a:t> decrease to 5% decrease</a:t>
                      </a:r>
                      <a:endParaRPr lang="en-US" sz="1200" dirty="0">
                        <a:solidFill>
                          <a:srgbClr val="007CAD"/>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10% decrease</a:t>
                      </a:r>
                      <a:r>
                        <a:rPr lang="en-US" sz="1200" b="0" baseline="0" dirty="0" smtClean="0">
                          <a:solidFill>
                            <a:srgbClr val="007CAD"/>
                          </a:solidFill>
                          <a:latin typeface="Arial"/>
                          <a:cs typeface="Arial"/>
                        </a:rPr>
                        <a:t> to flat</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588913">
                <a:tc vMerge="1">
                  <a:txBody>
                    <a:bodyPr/>
                    <a:lstStyle/>
                    <a:p>
                      <a:pPr algn="ctr"/>
                      <a:endParaRPr lang="en-US" sz="1200" b="0"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Loss-driven organizations</a:t>
                      </a: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noFill/>
                      <a:prstDash val="solid"/>
                      <a:round/>
                      <a:headEnd type="none" w="med" len="med"/>
                      <a:tailEnd type="none" w="med" len="med"/>
                    </a:lnB>
                    <a:solidFill>
                      <a:srgbClr val="DBEEF4"/>
                    </a:solidFill>
                  </a:tcPr>
                </a:tc>
                <a:tc>
                  <a:txBody>
                    <a:bodyPr/>
                    <a:lstStyle/>
                    <a:p>
                      <a:pPr marL="0" marR="0">
                        <a:lnSpc>
                          <a:spcPct val="115000"/>
                        </a:lnSpc>
                        <a:spcBef>
                          <a:spcPts val="0"/>
                        </a:spcBef>
                        <a:spcAft>
                          <a:spcPts val="1000"/>
                        </a:spcAft>
                      </a:pPr>
                      <a:r>
                        <a:rPr lang="en-US" sz="1100" b="0" dirty="0" smtClean="0">
                          <a:solidFill>
                            <a:srgbClr val="007CAD"/>
                          </a:solidFill>
                          <a:latin typeface="Arial"/>
                          <a:cs typeface="Arial"/>
                        </a:rPr>
                        <a:t>Variable</a:t>
                      </a:r>
                      <a:endParaRPr lang="en-US" sz="1100" dirty="0">
                        <a:solidFill>
                          <a:srgbClr val="11437B"/>
                        </a:solidFill>
                        <a:effectLst/>
                        <a:latin typeface="Arial"/>
                        <a:ea typeface="Arial"/>
                        <a:cs typeface="Arial"/>
                      </a:endParaRPr>
                    </a:p>
                  </a:txBody>
                  <a:tcPr marL="68580" marR="68580" marT="0" marB="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no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Variable</a:t>
                      </a: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noFill/>
                      <a:prstDash val="solid"/>
                      <a:round/>
                      <a:headEnd type="none" w="med" len="med"/>
                      <a:tailEnd type="none" w="med" len="med"/>
                    </a:lnB>
                    <a:solidFill>
                      <a:srgbClr val="DBEEF4"/>
                    </a:solidFill>
                  </a:tcPr>
                </a:tc>
              </a:tr>
            </a:tbl>
          </a:graphicData>
        </a:graphic>
      </p:graphicFrame>
      <p:sp>
        <p:nvSpPr>
          <p:cNvPr id="10" name="TextBox 9"/>
          <p:cNvSpPr txBox="1"/>
          <p:nvPr/>
        </p:nvSpPr>
        <p:spPr>
          <a:xfrm>
            <a:off x="735991" y="5413445"/>
            <a:ext cx="7610158" cy="251817"/>
          </a:xfrm>
          <a:prstGeom prst="rect">
            <a:avLst/>
          </a:prstGeom>
          <a:noFill/>
        </p:spPr>
        <p:txBody>
          <a:bodyPr wrap="square" rtlCol="0">
            <a:spAutoFit/>
          </a:bodyPr>
          <a:lstStyle/>
          <a:p>
            <a:r>
              <a:rPr lang="en-US" sz="1200" dirty="0" smtClean="0">
                <a:solidFill>
                  <a:srgbClr val="005D81"/>
                </a:solidFill>
                <a:latin typeface="Arial"/>
                <a:cs typeface="Arial"/>
              </a:rPr>
              <a:t>The above represents the typical rate change at renewal for average / good risk profiles.</a:t>
            </a:r>
            <a:endParaRPr lang="en-US" sz="1200" dirty="0">
              <a:solidFill>
                <a:srgbClr val="005D81"/>
              </a:solidFill>
              <a:latin typeface="Arial"/>
              <a:cs typeface="Arial"/>
            </a:endParaRPr>
          </a:p>
        </p:txBody>
      </p:sp>
      <p:sp>
        <p:nvSpPr>
          <p:cNvPr id="2" name="TextBox 1"/>
          <p:cNvSpPr txBox="1"/>
          <p:nvPr/>
        </p:nvSpPr>
        <p:spPr>
          <a:xfrm>
            <a:off x="601669" y="1194590"/>
            <a:ext cx="8174052" cy="954107"/>
          </a:xfrm>
          <a:prstGeom prst="rect">
            <a:avLst/>
          </a:prstGeom>
          <a:noFill/>
        </p:spPr>
        <p:txBody>
          <a:bodyPr wrap="square" rtlCol="0">
            <a:spAutoFit/>
          </a:bodyPr>
          <a:lstStyle/>
          <a:p>
            <a:pPr marL="233363" lvl="0" indent="-233363">
              <a:buFont typeface="Arial" panose="020B0604020202020204" pitchFamily="34" charset="0"/>
              <a:buChar char="•"/>
            </a:pPr>
            <a:r>
              <a:rPr lang="en-US" sz="1400" dirty="0" smtClean="0">
                <a:solidFill>
                  <a:srgbClr val="11437B"/>
                </a:solidFill>
                <a:latin typeface="Arial" panose="020B0604020202020204" pitchFamily="34" charset="0"/>
                <a:cs typeface="Arial" panose="020B0604020202020204" pitchFamily="34" charset="0"/>
              </a:rPr>
              <a:t>Organizations </a:t>
            </a:r>
            <a:r>
              <a:rPr lang="en-US" sz="1400" dirty="0">
                <a:solidFill>
                  <a:srgbClr val="11437B"/>
                </a:solidFill>
                <a:latin typeface="Arial" panose="020B0604020202020204" pitchFamily="34" charset="0"/>
                <a:cs typeface="Arial" panose="020B0604020202020204" pitchFamily="34" charset="0"/>
              </a:rPr>
              <a:t>without </a:t>
            </a:r>
            <a:r>
              <a:rPr lang="en-US" sz="1400" dirty="0" smtClean="0">
                <a:solidFill>
                  <a:srgbClr val="11437B"/>
                </a:solidFill>
                <a:latin typeface="Arial" panose="020B0604020202020204" pitchFamily="34" charset="0"/>
                <a:cs typeface="Arial" panose="020B0604020202020204" pitchFamily="34" charset="0"/>
              </a:rPr>
              <a:t>major CAT exposure: favorable </a:t>
            </a:r>
            <a:r>
              <a:rPr lang="en-US" sz="1400" dirty="0">
                <a:solidFill>
                  <a:srgbClr val="11437B"/>
                </a:solidFill>
                <a:latin typeface="Arial" panose="020B0604020202020204" pitchFamily="34" charset="0"/>
                <a:cs typeface="Arial" panose="020B0604020202020204" pitchFamily="34" charset="0"/>
              </a:rPr>
              <a:t>terms and </a:t>
            </a:r>
            <a:r>
              <a:rPr lang="en-US" sz="1400" dirty="0" smtClean="0">
                <a:solidFill>
                  <a:srgbClr val="11437B"/>
                </a:solidFill>
                <a:latin typeface="Arial" panose="020B0604020202020204" pitchFamily="34" charset="0"/>
                <a:cs typeface="Arial" panose="020B0604020202020204" pitchFamily="34" charset="0"/>
              </a:rPr>
              <a:t>conditions, </a:t>
            </a:r>
            <a:br>
              <a:rPr lang="en-US" sz="1400" dirty="0" smtClean="0">
                <a:solidFill>
                  <a:srgbClr val="11437B"/>
                </a:solidFill>
                <a:latin typeface="Arial" panose="020B0604020202020204" pitchFamily="34" charset="0"/>
                <a:cs typeface="Arial" panose="020B0604020202020204" pitchFamily="34" charset="0"/>
              </a:rPr>
            </a:br>
            <a:r>
              <a:rPr lang="en-US" sz="1400" dirty="0" smtClean="0">
                <a:solidFill>
                  <a:srgbClr val="11437B"/>
                </a:solidFill>
                <a:latin typeface="Arial" panose="020B0604020202020204" pitchFamily="34" charset="0"/>
                <a:cs typeface="Arial" panose="020B0604020202020204" pitchFamily="34" charset="0"/>
              </a:rPr>
              <a:t>rate decreases of </a:t>
            </a:r>
            <a:r>
              <a:rPr lang="en-US" sz="1400" dirty="0">
                <a:solidFill>
                  <a:srgbClr val="11437B"/>
                </a:solidFill>
                <a:latin typeface="Arial" panose="020B0604020202020204" pitchFamily="34" charset="0"/>
                <a:cs typeface="Arial" panose="020B0604020202020204" pitchFamily="34" charset="0"/>
              </a:rPr>
              <a:t>5% </a:t>
            </a:r>
            <a:r>
              <a:rPr lang="en-US" sz="1400" dirty="0" smtClean="0">
                <a:solidFill>
                  <a:srgbClr val="11437B"/>
                </a:solidFill>
                <a:latin typeface="Arial" panose="020B0604020202020204" pitchFamily="34" charset="0"/>
                <a:cs typeface="Arial" panose="020B0604020202020204" pitchFamily="34" charset="0"/>
              </a:rPr>
              <a:t>to </a:t>
            </a:r>
            <a:r>
              <a:rPr lang="en-US" sz="1400" dirty="0">
                <a:solidFill>
                  <a:srgbClr val="11437B"/>
                </a:solidFill>
                <a:latin typeface="Arial" panose="020B0604020202020204" pitchFamily="34" charset="0"/>
                <a:cs typeface="Arial" panose="020B0604020202020204" pitchFamily="34" charset="0"/>
              </a:rPr>
              <a:t>15</a:t>
            </a:r>
            <a:r>
              <a:rPr lang="en-US" sz="1400" dirty="0" smtClean="0">
                <a:solidFill>
                  <a:srgbClr val="11437B"/>
                </a:solidFill>
                <a:latin typeface="Arial" panose="020B0604020202020204" pitchFamily="34" charset="0"/>
                <a:cs typeface="Arial" panose="020B0604020202020204" pitchFamily="34" charset="0"/>
              </a:rPr>
              <a:t>% in 2016. </a:t>
            </a:r>
          </a:p>
          <a:p>
            <a:pPr marL="233363" lvl="0" indent="-233363">
              <a:buFont typeface="Arial" panose="020B0604020202020204" pitchFamily="34" charset="0"/>
              <a:buChar char="•"/>
            </a:pPr>
            <a:r>
              <a:rPr lang="en-US" sz="1400" dirty="0" smtClean="0">
                <a:solidFill>
                  <a:srgbClr val="11437B"/>
                </a:solidFill>
                <a:latin typeface="Arial" panose="020B0604020202020204" pitchFamily="34" charset="0"/>
                <a:cs typeface="Arial" panose="020B0604020202020204" pitchFamily="34" charset="0"/>
              </a:rPr>
              <a:t>CAT-exposed organizations: 10% to 15% rate reductions, depending on risk profiles.</a:t>
            </a:r>
          </a:p>
          <a:p>
            <a:pPr marL="233363" lvl="0" indent="-233363">
              <a:buFont typeface="Arial" panose="020B0604020202020204" pitchFamily="34" charset="0"/>
              <a:buChar char="•"/>
            </a:pPr>
            <a:r>
              <a:rPr lang="en-US" sz="1400" dirty="0" smtClean="0">
                <a:solidFill>
                  <a:srgbClr val="11437B"/>
                </a:solidFill>
                <a:latin typeface="Arial" panose="020B0604020202020204" pitchFamily="34" charset="0"/>
                <a:cs typeface="Arial" panose="020B0604020202020204" pitchFamily="34" charset="0"/>
              </a:rPr>
              <a:t>All insureds: scrutiny of </a:t>
            </a:r>
            <a:r>
              <a:rPr lang="en-US" sz="1400" dirty="0">
                <a:solidFill>
                  <a:srgbClr val="11437B"/>
                </a:solidFill>
                <a:latin typeface="Arial" panose="020B0604020202020204" pitchFamily="34" charset="0"/>
                <a:cs typeface="Arial" panose="020B0604020202020204" pitchFamily="34" charset="0"/>
              </a:rPr>
              <a:t>f</a:t>
            </a:r>
            <a:r>
              <a:rPr lang="en-US" sz="1400" dirty="0" smtClean="0">
                <a:solidFill>
                  <a:srgbClr val="11437B"/>
                </a:solidFill>
                <a:latin typeface="Arial" panose="020B0604020202020204" pitchFamily="34" charset="0"/>
                <a:cs typeface="Arial" panose="020B0604020202020204" pitchFamily="34" charset="0"/>
              </a:rPr>
              <a:t>lood, storm surge, and CBI coverage terms and conditions.</a:t>
            </a:r>
          </a:p>
        </p:txBody>
      </p:sp>
    </p:spTree>
    <p:extLst>
      <p:ext uri="{BB962C8B-B14F-4D97-AF65-F5344CB8AC3E}">
        <p14:creationId xmlns:p14="http://schemas.microsoft.com/office/powerpoint/2010/main" val="479357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3</a:t>
            </a:fld>
            <a:endParaRPr lang="en-US" dirty="0"/>
          </a:p>
        </p:txBody>
      </p:sp>
      <p:sp>
        <p:nvSpPr>
          <p:cNvPr id="10" name="Content Placeholder 5"/>
          <p:cNvSpPr txBox="1">
            <a:spLocks/>
          </p:cNvSpPr>
          <p:nvPr/>
        </p:nvSpPr>
        <p:spPr>
          <a:xfrm>
            <a:off x="634190" y="1157877"/>
            <a:ext cx="7024775"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latin typeface="Arial" panose="020B0604020202020204" pitchFamily="34" charset="0"/>
                <a:cs typeface="Arial" panose="020B0604020202020204" pitchFamily="34" charset="0"/>
              </a:rPr>
              <a:t>Five large deals involving property insurers announced </a:t>
            </a:r>
            <a:r>
              <a:rPr lang="en-US" sz="1400" dirty="0">
                <a:solidFill>
                  <a:srgbClr val="11437B"/>
                </a:solidFill>
                <a:latin typeface="Arial" panose="020B0604020202020204" pitchFamily="34" charset="0"/>
                <a:cs typeface="Arial" panose="020B0604020202020204" pitchFamily="34" charset="0"/>
              </a:rPr>
              <a:t>in </a:t>
            </a:r>
            <a:r>
              <a:rPr lang="en-US" sz="1400" dirty="0" smtClean="0">
                <a:solidFill>
                  <a:srgbClr val="11437B"/>
                </a:solidFill>
                <a:latin typeface="Arial" panose="020B0604020202020204" pitchFamily="34" charset="0"/>
                <a:cs typeface="Arial" panose="020B0604020202020204" pitchFamily="34" charset="0"/>
              </a:rPr>
              <a:t>2015. </a:t>
            </a:r>
          </a:p>
          <a:p>
            <a:pPr marL="454025" lvl="1" indent="-220663"/>
            <a:r>
              <a:rPr lang="en-US" sz="1400" dirty="0" smtClean="0">
                <a:solidFill>
                  <a:srgbClr val="11437B"/>
                </a:solidFill>
                <a:latin typeface="Arial" panose="020B0604020202020204" pitchFamily="34" charset="0"/>
                <a:cs typeface="Arial" panose="020B0604020202020204" pitchFamily="34" charset="0"/>
              </a:rPr>
              <a:t>No major impact on competition and capacity to date.</a:t>
            </a:r>
          </a:p>
          <a:p>
            <a:pPr marL="233363" indent="-233363"/>
            <a:r>
              <a:rPr lang="en-US" sz="1400" dirty="0" smtClean="0">
                <a:solidFill>
                  <a:srgbClr val="11437B"/>
                </a:solidFill>
                <a:latin typeface="Arial" panose="020B0604020202020204" pitchFamily="34" charset="0"/>
                <a:cs typeface="Arial" panose="020B0604020202020204" pitchFamily="34" charset="0"/>
              </a:rPr>
              <a:t>Existing insurers:</a:t>
            </a:r>
          </a:p>
          <a:p>
            <a:pPr marL="454025" lvl="1" indent="-220663"/>
            <a:r>
              <a:rPr lang="en-US" sz="1400" dirty="0" smtClean="0">
                <a:solidFill>
                  <a:srgbClr val="11437B"/>
                </a:solidFill>
                <a:latin typeface="Arial" panose="020B0604020202020204" pitchFamily="34" charset="0"/>
                <a:cs typeface="Arial" panose="020B0604020202020204" pitchFamily="34" charset="0"/>
              </a:rPr>
              <a:t>Increased underwriting capacity.</a:t>
            </a:r>
          </a:p>
          <a:p>
            <a:pPr marL="454025" lvl="1" indent="-220663"/>
            <a:r>
              <a:rPr lang="en-US" sz="1400" dirty="0" smtClean="0">
                <a:solidFill>
                  <a:srgbClr val="11437B"/>
                </a:solidFill>
                <a:latin typeface="Arial" panose="020B0604020202020204" pitchFamily="34" charset="0"/>
                <a:cs typeface="Arial" panose="020B0604020202020204" pitchFamily="34" charset="0"/>
              </a:rPr>
              <a:t>Increased </a:t>
            </a:r>
            <a:r>
              <a:rPr lang="en-US" sz="1400" dirty="0">
                <a:solidFill>
                  <a:srgbClr val="11437B"/>
                </a:solidFill>
                <a:latin typeface="Arial" panose="020B0604020202020204" pitchFamily="34" charset="0"/>
                <a:cs typeface="Arial" panose="020B0604020202020204" pitchFamily="34" charset="0"/>
              </a:rPr>
              <a:t>availability for named windstorm, storm surge, and earthquake risks. </a:t>
            </a:r>
          </a:p>
          <a:p>
            <a:pPr marL="454025" lvl="1" indent="-220663"/>
            <a:r>
              <a:rPr lang="en-US" sz="1400" dirty="0" smtClean="0">
                <a:solidFill>
                  <a:srgbClr val="11437B"/>
                </a:solidFill>
                <a:latin typeface="Arial" panose="020B0604020202020204" pitchFamily="34" charset="0"/>
                <a:cs typeface="Arial" panose="020B0604020202020204" pitchFamily="34" charset="0"/>
              </a:rPr>
              <a:t>Continued scrutiny </a:t>
            </a:r>
            <a:r>
              <a:rPr lang="en-US" sz="1400" dirty="0">
                <a:solidFill>
                  <a:srgbClr val="11437B"/>
                </a:solidFill>
                <a:latin typeface="Arial" panose="020B0604020202020204" pitchFamily="34" charset="0"/>
                <a:cs typeface="Arial" panose="020B0604020202020204" pitchFamily="34" charset="0"/>
              </a:rPr>
              <a:t>of high-hazard flood risks. </a:t>
            </a:r>
          </a:p>
          <a:p>
            <a:pPr marL="454025" lvl="1" indent="-220663"/>
            <a:r>
              <a:rPr lang="en-US" sz="1400" dirty="0">
                <a:solidFill>
                  <a:srgbClr val="11437B"/>
                </a:solidFill>
                <a:latin typeface="Arial" panose="020B0604020202020204" pitchFamily="34" charset="0"/>
                <a:cs typeface="Arial" panose="020B0604020202020204" pitchFamily="34" charset="0"/>
              </a:rPr>
              <a:t>Expanded capacity at pricing aimed at dislodging </a:t>
            </a:r>
            <a:r>
              <a:rPr lang="en-US" sz="1400" dirty="0" smtClean="0">
                <a:solidFill>
                  <a:srgbClr val="11437B"/>
                </a:solidFill>
                <a:latin typeface="Arial" panose="020B0604020202020204" pitchFamily="34" charset="0"/>
                <a:cs typeface="Arial" panose="020B0604020202020204" pitchFamily="34" charset="0"/>
              </a:rPr>
              <a:t>competitors. </a:t>
            </a:r>
            <a:endParaRPr lang="en-US" sz="1400" dirty="0">
              <a:solidFill>
                <a:srgbClr val="11437B"/>
              </a:solidFill>
              <a:latin typeface="Arial" panose="020B0604020202020204" pitchFamily="34" charset="0"/>
              <a:cs typeface="Arial" panose="020B0604020202020204" pitchFamily="34" charset="0"/>
            </a:endParaRPr>
          </a:p>
          <a:p>
            <a:pPr marL="233363" indent="-233363"/>
            <a:r>
              <a:rPr lang="en-US" sz="1400" dirty="0" smtClean="0">
                <a:solidFill>
                  <a:srgbClr val="11437B"/>
                </a:solidFill>
                <a:latin typeface="Arial" panose="020B0604020202020204" pitchFamily="34" charset="0"/>
                <a:cs typeface="Arial" panose="020B0604020202020204" pitchFamily="34" charset="0"/>
              </a:rPr>
              <a:t>Casualty insurers looking to cut costs and create synergies.</a:t>
            </a:r>
          </a:p>
          <a:p>
            <a:pPr marL="454025" lvl="1" indent="-220663"/>
            <a:r>
              <a:rPr lang="en-US" sz="1400" dirty="0" smtClean="0">
                <a:solidFill>
                  <a:srgbClr val="11437B"/>
                </a:solidFill>
                <a:latin typeface="Arial" panose="020B0604020202020204" pitchFamily="34" charset="0"/>
                <a:cs typeface="Arial" panose="020B0604020202020204" pitchFamily="34" charset="0"/>
              </a:rPr>
              <a:t>Larger insurers likely to acquire specialty carriers.</a:t>
            </a:r>
          </a:p>
          <a:p>
            <a:pPr marL="233363" indent="-233363"/>
            <a:r>
              <a:rPr lang="en-US" sz="1400" dirty="0" smtClean="0">
                <a:solidFill>
                  <a:srgbClr val="11437B"/>
                </a:solidFill>
                <a:latin typeface="Arial" panose="020B0604020202020204" pitchFamily="34" charset="0"/>
                <a:cs typeface="Arial" panose="020B0604020202020204" pitchFamily="34" charset="0"/>
              </a:rPr>
              <a:t>Foreign </a:t>
            </a:r>
            <a:r>
              <a:rPr lang="en-US" sz="1400" dirty="0">
                <a:solidFill>
                  <a:srgbClr val="11437B"/>
                </a:solidFill>
                <a:latin typeface="Arial" panose="020B0604020202020204" pitchFamily="34" charset="0"/>
                <a:cs typeface="Arial" panose="020B0604020202020204" pitchFamily="34" charset="0"/>
              </a:rPr>
              <a:t>insurers continue to </a:t>
            </a:r>
            <a:r>
              <a:rPr lang="en-US" sz="1400" dirty="0" smtClean="0">
                <a:solidFill>
                  <a:srgbClr val="11437B"/>
                </a:solidFill>
                <a:latin typeface="Arial" panose="020B0604020202020204" pitchFamily="34" charset="0"/>
                <a:cs typeface="Arial" panose="020B0604020202020204" pitchFamily="34" charset="0"/>
              </a:rPr>
              <a:t>emerge in the </a:t>
            </a:r>
            <a:r>
              <a:rPr lang="en-US" sz="1400" dirty="0">
                <a:solidFill>
                  <a:srgbClr val="11437B"/>
                </a:solidFill>
                <a:latin typeface="Arial" panose="020B0604020202020204" pitchFamily="34" charset="0"/>
                <a:cs typeface="Arial" panose="020B0604020202020204" pitchFamily="34" charset="0"/>
              </a:rPr>
              <a:t>US</a:t>
            </a:r>
            <a:r>
              <a:rPr lang="en-US" sz="1400" dirty="0" smtClean="0">
                <a:solidFill>
                  <a:srgbClr val="11437B"/>
                </a:solidFill>
                <a:latin typeface="Arial" panose="020B0604020202020204" pitchFamily="34" charset="0"/>
                <a:cs typeface="Arial" panose="020B0604020202020204" pitchFamily="34" charset="0"/>
              </a:rPr>
              <a:t>.</a:t>
            </a:r>
          </a:p>
        </p:txBody>
      </p:sp>
      <p:sp>
        <p:nvSpPr>
          <p:cNvPr id="12" name="Text Placeholder 7"/>
          <p:cNvSpPr>
            <a:spLocks noGrp="1"/>
          </p:cNvSpPr>
          <p:nvPr>
            <p:ph type="body" sz="quarter" idx="13"/>
          </p:nvPr>
        </p:nvSpPr>
        <p:spPr>
          <a:xfrm>
            <a:off x="600940" y="597860"/>
            <a:ext cx="7058025" cy="381000"/>
          </a:xfrm>
        </p:spPr>
        <p:txBody>
          <a:bodyPr/>
          <a:lstStyle/>
          <a:p>
            <a:r>
              <a:rPr lang="en-US" dirty="0" smtClean="0"/>
              <a:t>INSURER M&amp;A AND CAPACITY</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301447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4</a:t>
            </a:fld>
            <a:endParaRPr lang="en-US" dirty="0"/>
          </a:p>
        </p:txBody>
      </p:sp>
      <p:sp>
        <p:nvSpPr>
          <p:cNvPr id="10" name="Content Placeholder 5"/>
          <p:cNvSpPr txBox="1">
            <a:spLocks/>
          </p:cNvSpPr>
          <p:nvPr/>
        </p:nvSpPr>
        <p:spPr>
          <a:xfrm>
            <a:off x="634190" y="1157877"/>
            <a:ext cx="4497465"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latin typeface="Arial" panose="020B0604020202020204" pitchFamily="34" charset="0"/>
                <a:cs typeface="Arial" panose="020B0604020202020204" pitchFamily="34" charset="0"/>
              </a:rPr>
              <a:t>Flooding remains the top natural catastrophe risk for US property owners.</a:t>
            </a:r>
          </a:p>
          <a:p>
            <a:pPr marL="233363" indent="-233363"/>
            <a:r>
              <a:rPr lang="en-US" sz="1400" dirty="0" smtClean="0">
                <a:solidFill>
                  <a:srgbClr val="11437B"/>
                </a:solidFill>
                <a:latin typeface="Arial" panose="020B0604020202020204" pitchFamily="34" charset="0"/>
                <a:cs typeface="Arial" panose="020B0604020202020204" pitchFamily="34" charset="0"/>
              </a:rPr>
              <a:t>Insureds should review flood coverage </a:t>
            </a:r>
            <a:br>
              <a:rPr lang="en-US" sz="1400" dirty="0" smtClean="0">
                <a:solidFill>
                  <a:srgbClr val="11437B"/>
                </a:solidFill>
                <a:latin typeface="Arial" panose="020B0604020202020204" pitchFamily="34" charset="0"/>
                <a:cs typeface="Arial" panose="020B0604020202020204" pitchFamily="34" charset="0"/>
              </a:rPr>
            </a:br>
            <a:r>
              <a:rPr lang="en-US" sz="1400" dirty="0" smtClean="0">
                <a:solidFill>
                  <a:srgbClr val="11437B"/>
                </a:solidFill>
                <a:latin typeface="Arial" panose="020B0604020202020204" pitchFamily="34" charset="0"/>
                <a:cs typeface="Arial" panose="020B0604020202020204" pitchFamily="34" charset="0"/>
              </a:rPr>
              <a:t>items, including:</a:t>
            </a:r>
          </a:p>
          <a:p>
            <a:pPr marL="454025" lvl="1" indent="-220663"/>
            <a:r>
              <a:rPr lang="en-US" sz="1400" dirty="0" smtClean="0">
                <a:solidFill>
                  <a:srgbClr val="11437B"/>
                </a:solidFill>
                <a:latin typeface="Arial" panose="020B0604020202020204" pitchFamily="34" charset="0"/>
                <a:cs typeface="Arial" panose="020B0604020202020204" pitchFamily="34" charset="0"/>
              </a:rPr>
              <a:t>Where storm surge is/is not covered.</a:t>
            </a:r>
          </a:p>
          <a:p>
            <a:pPr marL="454025" lvl="1" indent="-220663"/>
            <a:r>
              <a:rPr lang="en-US" sz="1400" dirty="0" smtClean="0">
                <a:solidFill>
                  <a:srgbClr val="11437B"/>
                </a:solidFill>
                <a:latin typeface="Arial" panose="020B0604020202020204" pitchFamily="34" charset="0"/>
                <a:cs typeface="Arial" panose="020B0604020202020204" pitchFamily="34" charset="0"/>
              </a:rPr>
              <a:t>Special Flood Hazards Area (SFHA) limits.</a:t>
            </a:r>
          </a:p>
          <a:p>
            <a:pPr marL="454025" lvl="1" indent="-220663"/>
            <a:r>
              <a:rPr lang="en-US" sz="1400" dirty="0" smtClean="0">
                <a:solidFill>
                  <a:srgbClr val="11437B"/>
                </a:solidFill>
                <a:latin typeface="Arial" panose="020B0604020202020204" pitchFamily="34" charset="0"/>
                <a:cs typeface="Arial" panose="020B0604020202020204" pitchFamily="34" charset="0"/>
              </a:rPr>
              <a:t>Deductibles.</a:t>
            </a:r>
          </a:p>
          <a:p>
            <a:pPr marL="454025" lvl="1" indent="-220663"/>
            <a:r>
              <a:rPr lang="en-US" sz="1400" dirty="0" smtClean="0">
                <a:solidFill>
                  <a:srgbClr val="11437B"/>
                </a:solidFill>
                <a:latin typeface="Arial" panose="020B0604020202020204" pitchFamily="34" charset="0"/>
                <a:cs typeface="Arial" panose="020B0604020202020204" pitchFamily="34" charset="0"/>
              </a:rPr>
              <a:t>How locations are defined as in/out of </a:t>
            </a:r>
            <a:br>
              <a:rPr lang="en-US" sz="1400" dirty="0" smtClean="0">
                <a:solidFill>
                  <a:srgbClr val="11437B"/>
                </a:solidFill>
                <a:latin typeface="Arial" panose="020B0604020202020204" pitchFamily="34" charset="0"/>
                <a:cs typeface="Arial" panose="020B0604020202020204" pitchFamily="34" charset="0"/>
              </a:rPr>
            </a:br>
            <a:r>
              <a:rPr lang="en-US" sz="1400" dirty="0" smtClean="0">
                <a:solidFill>
                  <a:srgbClr val="11437B"/>
                </a:solidFill>
                <a:latin typeface="Arial" panose="020B0604020202020204" pitchFamily="34" charset="0"/>
                <a:cs typeface="Arial" panose="020B0604020202020204" pitchFamily="34" charset="0"/>
              </a:rPr>
              <a:t>SFHA zones.</a:t>
            </a:r>
          </a:p>
          <a:p>
            <a:pPr marL="233363" indent="-233363"/>
            <a:r>
              <a:rPr lang="en-US" sz="1400" dirty="0">
                <a:solidFill>
                  <a:srgbClr val="11437B"/>
                </a:solidFill>
                <a:latin typeface="Arial" panose="020B0604020202020204" pitchFamily="34" charset="0"/>
                <a:cs typeface="Arial" panose="020B0604020202020204" pitchFamily="34" charset="0"/>
              </a:rPr>
              <a:t>Review/update business continuity and crisis management plans.</a:t>
            </a:r>
          </a:p>
          <a:p>
            <a:pPr marL="233363" indent="-233363"/>
            <a:r>
              <a:rPr lang="en-US" sz="1400" dirty="0">
                <a:solidFill>
                  <a:srgbClr val="11437B"/>
                </a:solidFill>
                <a:latin typeface="Arial" panose="020B0604020202020204" pitchFamily="34" charset="0"/>
                <a:cs typeface="Arial" panose="020B0604020202020204" pitchFamily="34" charset="0"/>
              </a:rPr>
              <a:t>Insurers more open to </a:t>
            </a:r>
            <a:r>
              <a:rPr lang="en-US" sz="1400" dirty="0" smtClean="0">
                <a:solidFill>
                  <a:srgbClr val="11437B"/>
                </a:solidFill>
                <a:latin typeface="Arial" panose="020B0604020202020204" pitchFamily="34" charset="0"/>
                <a:cs typeface="Arial" panose="020B0604020202020204" pitchFamily="34" charset="0"/>
              </a:rPr>
              <a:t>granting additional/</a:t>
            </a:r>
            <a:br>
              <a:rPr lang="en-US" sz="1400" dirty="0" smtClean="0">
                <a:solidFill>
                  <a:srgbClr val="11437B"/>
                </a:solidFill>
                <a:latin typeface="Arial" panose="020B0604020202020204" pitchFamily="34" charset="0"/>
                <a:cs typeface="Arial" panose="020B0604020202020204" pitchFamily="34" charset="0"/>
              </a:rPr>
            </a:br>
            <a:r>
              <a:rPr lang="en-US" sz="1400" dirty="0" smtClean="0">
                <a:solidFill>
                  <a:srgbClr val="11437B"/>
                </a:solidFill>
                <a:latin typeface="Arial" panose="020B0604020202020204" pitchFamily="34" charset="0"/>
                <a:cs typeface="Arial" panose="020B0604020202020204" pitchFamily="34" charset="0"/>
              </a:rPr>
              <a:t>unique coverages:</a:t>
            </a:r>
          </a:p>
          <a:p>
            <a:pPr marL="454025" lvl="1" indent="-220663"/>
            <a:r>
              <a:rPr lang="en-US" sz="1400" dirty="0" smtClean="0">
                <a:solidFill>
                  <a:srgbClr val="11437B"/>
                </a:solidFill>
                <a:latin typeface="Arial" panose="020B0604020202020204" pitchFamily="34" charset="0"/>
                <a:cs typeface="Arial" panose="020B0604020202020204" pitchFamily="34" charset="0"/>
              </a:rPr>
              <a:t>Lower percentage deductibles for CAT perils.</a:t>
            </a:r>
          </a:p>
          <a:p>
            <a:pPr marL="454025" lvl="1" indent="-220663"/>
            <a:r>
              <a:rPr lang="en-US" sz="1400" dirty="0" smtClean="0">
                <a:solidFill>
                  <a:srgbClr val="11437B"/>
                </a:solidFill>
                <a:latin typeface="Arial" panose="020B0604020202020204" pitchFamily="34" charset="0"/>
                <a:cs typeface="Arial" panose="020B0604020202020204" pitchFamily="34" charset="0"/>
              </a:rPr>
              <a:t>Improved terms and conditions to keep premium rates flat.</a:t>
            </a:r>
          </a:p>
        </p:txBody>
      </p:sp>
      <p:sp>
        <p:nvSpPr>
          <p:cNvPr id="12" name="Text Placeholder 7"/>
          <p:cNvSpPr>
            <a:spLocks noGrp="1"/>
          </p:cNvSpPr>
          <p:nvPr>
            <p:ph type="body" sz="quarter" idx="13"/>
          </p:nvPr>
        </p:nvSpPr>
        <p:spPr>
          <a:xfrm>
            <a:off x="600940" y="597860"/>
            <a:ext cx="7058025" cy="381000"/>
          </a:xfrm>
        </p:spPr>
        <p:txBody>
          <a:bodyPr/>
          <a:lstStyle/>
          <a:p>
            <a:r>
              <a:rPr lang="en-US" dirty="0" smtClean="0"/>
              <a:t>KEY PROPERTY CONSIDERATIONS</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pic>
        <p:nvPicPr>
          <p:cNvPr id="2" name="Picture 1" descr="1447216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270" y="1222667"/>
            <a:ext cx="2945612" cy="4430200"/>
          </a:xfrm>
          <a:prstGeom prst="rect">
            <a:avLst/>
          </a:prstGeom>
          <a:ln>
            <a:solidFill>
              <a:srgbClr val="D9D9D9"/>
            </a:solidFill>
          </a:ln>
        </p:spPr>
      </p:pic>
    </p:spTree>
    <p:extLst>
      <p:ext uri="{BB962C8B-B14F-4D97-AF65-F5344CB8AC3E}">
        <p14:creationId xmlns:p14="http://schemas.microsoft.com/office/powerpoint/2010/main" val="3795631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5</a:t>
            </a:fld>
            <a:endParaRPr lang="en-US" dirty="0"/>
          </a:p>
        </p:txBody>
      </p:sp>
      <p:sp>
        <p:nvSpPr>
          <p:cNvPr id="10" name="Content Placeholder 5"/>
          <p:cNvSpPr txBox="1">
            <a:spLocks/>
          </p:cNvSpPr>
          <p:nvPr/>
        </p:nvSpPr>
        <p:spPr>
          <a:xfrm>
            <a:off x="634190" y="1157877"/>
            <a:ext cx="6723739"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1400" dirty="0">
                <a:solidFill>
                  <a:srgbClr val="11437B"/>
                </a:solidFill>
              </a:rPr>
              <a:t>Contingent business interruption (CBI) </a:t>
            </a:r>
            <a:r>
              <a:rPr lang="en-US" sz="1400" dirty="0" smtClean="0">
                <a:solidFill>
                  <a:srgbClr val="11437B"/>
                </a:solidFill>
              </a:rPr>
              <a:t>is challenging, particularly for organizations with </a:t>
            </a:r>
            <a:r>
              <a:rPr lang="en-US" sz="1400" dirty="0">
                <a:solidFill>
                  <a:srgbClr val="11437B"/>
                </a:solidFill>
              </a:rPr>
              <a:t>large supply chain networks. </a:t>
            </a:r>
            <a:endParaRPr lang="en-US" sz="1400" dirty="0" smtClean="0">
              <a:solidFill>
                <a:srgbClr val="11437B"/>
              </a:solidFill>
            </a:endParaRPr>
          </a:p>
          <a:p>
            <a:pPr marL="228600" indent="-228600"/>
            <a:r>
              <a:rPr lang="en-US" sz="1400" dirty="0" smtClean="0">
                <a:solidFill>
                  <a:srgbClr val="11437B"/>
                </a:solidFill>
              </a:rPr>
              <a:t>CBI </a:t>
            </a:r>
            <a:r>
              <a:rPr lang="en-US" sz="1400" dirty="0">
                <a:solidFill>
                  <a:srgbClr val="11437B"/>
                </a:solidFill>
              </a:rPr>
              <a:t>coverage rates are ultimately determined </a:t>
            </a:r>
            <a:r>
              <a:rPr lang="en-US" sz="1400" dirty="0" smtClean="0">
                <a:solidFill>
                  <a:srgbClr val="11437B"/>
                </a:solidFill>
              </a:rPr>
              <a:t>from suppliers’ </a:t>
            </a:r>
            <a:r>
              <a:rPr lang="en-US" sz="1400" dirty="0">
                <a:solidFill>
                  <a:srgbClr val="11437B"/>
                </a:solidFill>
              </a:rPr>
              <a:t>underwriting </a:t>
            </a:r>
            <a:r>
              <a:rPr lang="en-US" sz="1400" dirty="0" smtClean="0">
                <a:solidFill>
                  <a:srgbClr val="11437B"/>
                </a:solidFill>
              </a:rPr>
              <a:t>information, </a:t>
            </a:r>
            <a:r>
              <a:rPr lang="en-US" sz="1400" dirty="0">
                <a:solidFill>
                  <a:srgbClr val="11437B"/>
                </a:solidFill>
              </a:rPr>
              <a:t>which can be difficult for companies to obtain. </a:t>
            </a:r>
          </a:p>
          <a:p>
            <a:pPr marL="228600" indent="-228600"/>
            <a:r>
              <a:rPr lang="en-US" sz="1400" dirty="0" smtClean="0">
                <a:solidFill>
                  <a:srgbClr val="11437B"/>
                </a:solidFill>
              </a:rPr>
              <a:t>“All-risk” </a:t>
            </a:r>
            <a:r>
              <a:rPr lang="en-US" sz="1400" dirty="0">
                <a:solidFill>
                  <a:srgbClr val="11437B"/>
                </a:solidFill>
              </a:rPr>
              <a:t>policies often provided extensions for CBI, however, </a:t>
            </a:r>
            <a:r>
              <a:rPr lang="en-US" sz="1400" dirty="0" smtClean="0">
                <a:solidFill>
                  <a:srgbClr val="11437B"/>
                </a:solidFill>
              </a:rPr>
              <a:t>only for </a:t>
            </a:r>
            <a:r>
              <a:rPr lang="en-US" sz="1400" dirty="0">
                <a:solidFill>
                  <a:srgbClr val="11437B"/>
                </a:solidFill>
              </a:rPr>
              <a:t>the perils that the policy </a:t>
            </a:r>
            <a:r>
              <a:rPr lang="en-US" sz="1400" dirty="0" smtClean="0">
                <a:solidFill>
                  <a:srgbClr val="11437B"/>
                </a:solidFill>
              </a:rPr>
              <a:t>insures.</a:t>
            </a:r>
            <a:br>
              <a:rPr lang="en-US" sz="1400" dirty="0" smtClean="0">
                <a:solidFill>
                  <a:srgbClr val="11437B"/>
                </a:solidFill>
              </a:rPr>
            </a:br>
            <a:endParaRPr lang="en-US" sz="1400" b="1" dirty="0" smtClean="0">
              <a:solidFill>
                <a:srgbClr val="11437B"/>
              </a:solidFill>
            </a:endParaRPr>
          </a:p>
          <a:p>
            <a:pPr marL="228600" indent="-228600"/>
            <a:r>
              <a:rPr lang="en-US" sz="1400" b="1" dirty="0" smtClean="0">
                <a:solidFill>
                  <a:srgbClr val="11437B"/>
                </a:solidFill>
              </a:rPr>
              <a:t>Cyber Considerations</a:t>
            </a:r>
          </a:p>
          <a:p>
            <a:pPr marL="457200" lvl="1" indent="-228600"/>
            <a:r>
              <a:rPr lang="en-US" sz="1400" dirty="0" smtClean="0">
                <a:solidFill>
                  <a:srgbClr val="11437B"/>
                </a:solidFill>
                <a:latin typeface="Arial"/>
              </a:rPr>
              <a:t>Business </a:t>
            </a:r>
            <a:r>
              <a:rPr lang="en-US" sz="1400" dirty="0">
                <a:solidFill>
                  <a:srgbClr val="11437B"/>
                </a:solidFill>
                <a:latin typeface="Arial"/>
              </a:rPr>
              <a:t>interruption is the big question of the day from many </a:t>
            </a:r>
            <a:r>
              <a:rPr lang="en-US" sz="1400" dirty="0" smtClean="0">
                <a:solidFill>
                  <a:srgbClr val="11437B"/>
                </a:solidFill>
                <a:latin typeface="Arial"/>
              </a:rPr>
              <a:t>clients. </a:t>
            </a:r>
          </a:p>
          <a:p>
            <a:pPr marL="457200" lvl="1" indent="-228600"/>
            <a:r>
              <a:rPr lang="en-US" sz="1400" dirty="0" smtClean="0">
                <a:solidFill>
                  <a:srgbClr val="11437B"/>
                </a:solidFill>
                <a:latin typeface="Arial"/>
              </a:rPr>
              <a:t>Companies </a:t>
            </a:r>
            <a:r>
              <a:rPr lang="en-US" sz="1400" dirty="0">
                <a:solidFill>
                  <a:srgbClr val="11437B"/>
                </a:solidFill>
                <a:latin typeface="Arial"/>
              </a:rPr>
              <a:t>are increasingly exposed to cyber </a:t>
            </a:r>
            <a:r>
              <a:rPr lang="en-US" sz="1400" dirty="0" smtClean="0">
                <a:solidFill>
                  <a:srgbClr val="11437B"/>
                </a:solidFill>
                <a:latin typeface="Arial"/>
              </a:rPr>
              <a:t>threats, including </a:t>
            </a:r>
            <a:r>
              <a:rPr lang="en-US" sz="1400" dirty="0">
                <a:solidFill>
                  <a:srgbClr val="11437B"/>
                </a:solidFill>
                <a:latin typeface="Arial"/>
              </a:rPr>
              <a:t>partial impacts and </a:t>
            </a:r>
            <a:r>
              <a:rPr lang="en-US" sz="1400" dirty="0" smtClean="0">
                <a:solidFill>
                  <a:srgbClr val="11437B"/>
                </a:solidFill>
                <a:latin typeface="Arial"/>
              </a:rPr>
              <a:t>extra </a:t>
            </a:r>
            <a:r>
              <a:rPr lang="en-US" sz="1400" dirty="0">
                <a:solidFill>
                  <a:srgbClr val="11437B"/>
                </a:solidFill>
                <a:latin typeface="Arial"/>
              </a:rPr>
              <a:t>expenses.</a:t>
            </a:r>
          </a:p>
          <a:p>
            <a:pPr marL="457200" lvl="1" indent="-228600"/>
            <a:r>
              <a:rPr lang="en-US" sz="1400" dirty="0" smtClean="0">
                <a:solidFill>
                  <a:srgbClr val="11437B"/>
                </a:solidFill>
                <a:latin typeface="Arial"/>
              </a:rPr>
              <a:t>Will be a key issue in 2016.</a:t>
            </a:r>
          </a:p>
        </p:txBody>
      </p:sp>
      <p:sp>
        <p:nvSpPr>
          <p:cNvPr id="12" name="Text Placeholder 7"/>
          <p:cNvSpPr>
            <a:spLocks noGrp="1"/>
          </p:cNvSpPr>
          <p:nvPr>
            <p:ph type="body" sz="quarter" idx="13"/>
          </p:nvPr>
        </p:nvSpPr>
        <p:spPr>
          <a:xfrm>
            <a:off x="600940" y="597860"/>
            <a:ext cx="7058025" cy="381000"/>
          </a:xfrm>
        </p:spPr>
        <p:txBody>
          <a:bodyPr/>
          <a:lstStyle/>
          <a:p>
            <a:r>
              <a:rPr lang="en-US" dirty="0" smtClean="0"/>
              <a:t>CONTINGENT BUSINESS INTERRUPTION</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885335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6</a:t>
            </a:fld>
            <a:endParaRPr lang="en-US" dirty="0"/>
          </a:p>
        </p:txBody>
      </p:sp>
      <p:sp>
        <p:nvSpPr>
          <p:cNvPr id="10" name="Content Placeholder 5"/>
          <p:cNvSpPr txBox="1">
            <a:spLocks/>
          </p:cNvSpPr>
          <p:nvPr/>
        </p:nvSpPr>
        <p:spPr>
          <a:xfrm>
            <a:off x="634190" y="1157877"/>
            <a:ext cx="6723739"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t>Start early.</a:t>
            </a:r>
          </a:p>
          <a:p>
            <a:pPr marL="233363" indent="-233363"/>
            <a:r>
              <a:rPr lang="en-US" sz="1400" dirty="0" smtClean="0"/>
              <a:t>Be prepared with high-quality data.</a:t>
            </a:r>
          </a:p>
          <a:p>
            <a:pPr marL="233363" indent="-233363"/>
            <a:r>
              <a:rPr lang="en-US" sz="1400" dirty="0" smtClean="0"/>
              <a:t>Present a clear risk management philosophy.</a:t>
            </a:r>
          </a:p>
          <a:p>
            <a:pPr marL="233363" indent="-233363"/>
            <a:r>
              <a:rPr lang="en-US" sz="1400" dirty="0" smtClean="0"/>
              <a:t>Consider both traditional and non-traditional capacity.</a:t>
            </a:r>
          </a:p>
          <a:p>
            <a:pPr marL="233363" indent="-233363"/>
            <a:r>
              <a:rPr lang="en-US" sz="1400" dirty="0" smtClean="0"/>
              <a:t>Be realistic.</a:t>
            </a:r>
          </a:p>
          <a:p>
            <a:pPr marL="233363" indent="-233363"/>
            <a:r>
              <a:rPr lang="en-US" sz="1400" dirty="0" smtClean="0"/>
              <a:t>Consider multi-year options.</a:t>
            </a:r>
          </a:p>
          <a:p>
            <a:pPr marL="233363" indent="-233363"/>
            <a:r>
              <a:rPr lang="en-US" sz="1400" dirty="0" smtClean="0"/>
              <a:t>Evaluate long-term partnerships with insurers.</a:t>
            </a:r>
          </a:p>
        </p:txBody>
      </p:sp>
      <p:sp>
        <p:nvSpPr>
          <p:cNvPr id="12" name="Text Placeholder 7"/>
          <p:cNvSpPr>
            <a:spLocks noGrp="1"/>
          </p:cNvSpPr>
          <p:nvPr>
            <p:ph type="body" sz="quarter" idx="13"/>
          </p:nvPr>
        </p:nvSpPr>
        <p:spPr>
          <a:xfrm>
            <a:off x="600940" y="597860"/>
            <a:ext cx="7058025" cy="381000"/>
          </a:xfrm>
        </p:spPr>
        <p:txBody>
          <a:bodyPr/>
          <a:lstStyle/>
          <a:p>
            <a:r>
              <a:rPr lang="en-US" dirty="0" smtClean="0"/>
              <a:t>RENEWAL MARKETING STRATEGY</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239087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7</a:t>
            </a:fld>
            <a:endParaRPr lang="en-US" dirty="0"/>
          </a:p>
        </p:txBody>
      </p:sp>
      <p:sp>
        <p:nvSpPr>
          <p:cNvPr id="10" name="Content Placeholder 5"/>
          <p:cNvSpPr txBox="1">
            <a:spLocks/>
          </p:cNvSpPr>
          <p:nvPr/>
        </p:nvSpPr>
        <p:spPr>
          <a:xfrm>
            <a:off x="634190" y="1157877"/>
            <a:ext cx="6723739"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rPr>
              <a:t>Casualty market softened in 2015.</a:t>
            </a:r>
          </a:p>
          <a:p>
            <a:pPr marL="233363" indent="-233363"/>
            <a:r>
              <a:rPr lang="en-US" sz="1400" dirty="0" smtClean="0">
                <a:solidFill>
                  <a:srgbClr val="11437B"/>
                </a:solidFill>
                <a:latin typeface="Arial" panose="020B0604020202020204" pitchFamily="34" charset="0"/>
                <a:ea typeface="Arial"/>
                <a:cs typeface="Arial" panose="020B0604020202020204" pitchFamily="34" charset="0"/>
              </a:rPr>
              <a:t>Strong competition and capacity.</a:t>
            </a:r>
          </a:p>
          <a:p>
            <a:pPr marL="454025" lvl="1" indent="-220663"/>
            <a:r>
              <a:rPr lang="en-US" sz="1400" dirty="0" smtClean="0">
                <a:solidFill>
                  <a:srgbClr val="11437B"/>
                </a:solidFill>
                <a:latin typeface="Arial" panose="020B0604020202020204" pitchFamily="34" charset="0"/>
                <a:ea typeface="Arial"/>
                <a:cs typeface="Arial" panose="020B0604020202020204" pitchFamily="34" charset="0"/>
              </a:rPr>
              <a:t>Difficult for insurers to secure rate increases.</a:t>
            </a:r>
          </a:p>
          <a:p>
            <a:pPr marL="233363" indent="-233363"/>
            <a:r>
              <a:rPr lang="en-US" sz="1400" dirty="0" smtClean="0">
                <a:solidFill>
                  <a:srgbClr val="11437B"/>
                </a:solidFill>
                <a:latin typeface="Arial" panose="020B0604020202020204" pitchFamily="34" charset="0"/>
                <a:ea typeface="Arial"/>
                <a:cs typeface="Arial" panose="020B0604020202020204" pitchFamily="34" charset="0"/>
              </a:rPr>
              <a:t>How low can rates go?</a:t>
            </a:r>
          </a:p>
          <a:p>
            <a:pPr marL="454025" lvl="1" indent="-220663"/>
            <a:r>
              <a:rPr lang="en-US" sz="1400" dirty="0" smtClean="0">
                <a:solidFill>
                  <a:srgbClr val="11437B"/>
                </a:solidFill>
                <a:latin typeface="Arial" panose="020B0604020202020204" pitchFamily="34" charset="0"/>
                <a:ea typeface="Arial"/>
                <a:cs typeface="Arial" panose="020B0604020202020204" pitchFamily="34" charset="0"/>
              </a:rPr>
              <a:t>Current rates barely cover loss trends.</a:t>
            </a:r>
          </a:p>
          <a:p>
            <a:pPr marL="454025" lvl="1" indent="-220663"/>
            <a:r>
              <a:rPr lang="en-US" sz="1400" dirty="0" smtClean="0">
                <a:solidFill>
                  <a:srgbClr val="11437B"/>
                </a:solidFill>
                <a:latin typeface="Arial" panose="020B0604020202020204" pitchFamily="34" charset="0"/>
                <a:ea typeface="Arial"/>
                <a:cs typeface="Arial" panose="020B0604020202020204" pitchFamily="34" charset="0"/>
              </a:rPr>
              <a:t>Insurers’ results remain under pressure.</a:t>
            </a:r>
          </a:p>
          <a:p>
            <a:pPr marL="454025" lvl="1" indent="-220663"/>
            <a:r>
              <a:rPr lang="en-US" sz="1400" dirty="0" smtClean="0">
                <a:solidFill>
                  <a:srgbClr val="11437B"/>
                </a:solidFill>
                <a:latin typeface="Arial" panose="020B0604020202020204" pitchFamily="34" charset="0"/>
                <a:ea typeface="Arial"/>
                <a:cs typeface="Arial" panose="020B0604020202020204" pitchFamily="34" charset="0"/>
              </a:rPr>
              <a:t>Increasing exposures have offset the effects of rate decreases.</a:t>
            </a:r>
          </a:p>
          <a:p>
            <a:pPr marL="233363" indent="-233363">
              <a:tabLst>
                <a:tab pos="971550" algn="l"/>
              </a:tabLst>
            </a:pPr>
            <a:r>
              <a:rPr lang="en-US" sz="1400" dirty="0" smtClean="0">
                <a:solidFill>
                  <a:srgbClr val="11437B"/>
                </a:solidFill>
                <a:latin typeface="Arial" panose="020B0604020202020204" pitchFamily="34" charset="0"/>
                <a:ea typeface="Arial"/>
                <a:cs typeface="Arial" panose="020B0604020202020204" pitchFamily="34" charset="0"/>
              </a:rPr>
              <a:t>Favorable market conditions expected to continue in 2016.</a:t>
            </a:r>
          </a:p>
          <a:p>
            <a:pPr marL="177800" indent="-177800"/>
            <a:endParaRPr lang="en-US" sz="1400" dirty="0" smtClean="0">
              <a:solidFill>
                <a:srgbClr val="11437B"/>
              </a:solidFill>
              <a:latin typeface="Arial" panose="020B0604020202020204" pitchFamily="34" charset="0"/>
              <a:ea typeface="Arial"/>
              <a:cs typeface="Arial" panose="020B0604020202020204" pitchFamily="34" charset="0"/>
            </a:endParaRPr>
          </a:p>
        </p:txBody>
      </p:sp>
      <p:sp>
        <p:nvSpPr>
          <p:cNvPr id="12" name="Text Placeholder 7"/>
          <p:cNvSpPr>
            <a:spLocks noGrp="1"/>
          </p:cNvSpPr>
          <p:nvPr>
            <p:ph type="body" sz="quarter" idx="13"/>
          </p:nvPr>
        </p:nvSpPr>
        <p:spPr>
          <a:xfrm>
            <a:off x="600940" y="597860"/>
            <a:ext cx="7058025" cy="381000"/>
          </a:xfrm>
        </p:spPr>
        <p:txBody>
          <a:bodyPr/>
          <a:lstStyle/>
          <a:p>
            <a:r>
              <a:rPr lang="en-US" dirty="0" smtClean="0"/>
              <a:t>CASUALTY MARKET CONDITIONS</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2968276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8</a:t>
            </a:fld>
            <a:endParaRPr lang="en-US" dirty="0"/>
          </a:p>
        </p:txBody>
      </p:sp>
      <p:sp>
        <p:nvSpPr>
          <p:cNvPr id="20" name="Right Triangle 19"/>
          <p:cNvSpPr/>
          <p:nvPr/>
        </p:nvSpPr>
        <p:spPr>
          <a:xfrm>
            <a:off x="5607779" y="4399280"/>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2" name="Right Triangle 21"/>
          <p:cNvSpPr/>
          <p:nvPr/>
        </p:nvSpPr>
        <p:spPr>
          <a:xfrm>
            <a:off x="3184889" y="4702834"/>
            <a:ext cx="1128301" cy="49358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3" name="Text Placeholder 7"/>
          <p:cNvSpPr>
            <a:spLocks noGrp="1"/>
          </p:cNvSpPr>
          <p:nvPr>
            <p:ph type="body" sz="quarter" idx="13"/>
          </p:nvPr>
        </p:nvSpPr>
        <p:spPr>
          <a:xfrm>
            <a:off x="600940" y="597860"/>
            <a:ext cx="7058025" cy="381000"/>
          </a:xfrm>
        </p:spPr>
        <p:txBody>
          <a:bodyPr/>
          <a:lstStyle/>
          <a:p>
            <a:r>
              <a:rPr lang="en-US" dirty="0" smtClean="0"/>
              <a:t>CASUALTY MARKET RATES</a:t>
            </a:r>
            <a:endParaRPr lang="en-US" dirty="0"/>
          </a:p>
        </p:txBody>
      </p:sp>
      <p:sp>
        <p:nvSpPr>
          <p:cNvPr id="29"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graphicFrame>
        <p:nvGraphicFramePr>
          <p:cNvPr id="10" name="Table Placeholder 14"/>
          <p:cNvGraphicFramePr>
            <a:graphicFrameLocks/>
          </p:cNvGraphicFramePr>
          <p:nvPr>
            <p:extLst>
              <p:ext uri="{D42A27DB-BD31-4B8C-83A1-F6EECF244321}">
                <p14:modId xmlns:p14="http://schemas.microsoft.com/office/powerpoint/2010/main" val="149221456"/>
              </p:ext>
            </p:extLst>
          </p:nvPr>
        </p:nvGraphicFramePr>
        <p:xfrm>
          <a:off x="695653" y="1154765"/>
          <a:ext cx="7892470" cy="3390488"/>
        </p:xfrm>
        <a:graphic>
          <a:graphicData uri="http://schemas.openxmlformats.org/drawingml/2006/table">
            <a:tbl>
              <a:tblPr firstRow="1" bandRow="1">
                <a:effectLst/>
                <a:tableStyleId>{5C22544A-7EE6-4342-B048-85BDC9FD1C3A}</a:tableStyleId>
              </a:tblPr>
              <a:tblGrid>
                <a:gridCol w="1592318"/>
                <a:gridCol w="1512679"/>
                <a:gridCol w="2269019"/>
                <a:gridCol w="2518454"/>
              </a:tblGrid>
              <a:tr h="437038">
                <a:tc>
                  <a:txBody>
                    <a:bodyPr/>
                    <a:lstStyle/>
                    <a:p>
                      <a:pPr algn="l"/>
                      <a:r>
                        <a:rPr lang="en-US" sz="1400" b="1" dirty="0" smtClean="0">
                          <a:solidFill>
                            <a:srgbClr val="007CAD"/>
                          </a:solidFill>
                          <a:latin typeface="Arial"/>
                          <a:cs typeface="Arial"/>
                        </a:rPr>
                        <a:t>COVERAGE</a:t>
                      </a:r>
                      <a:endParaRPr lang="en-US" sz="1400" b="1"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SEGMENT</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RATE CHANGE Q4 2015</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c>
                  <a:txBody>
                    <a:bodyPr/>
                    <a:lstStyle/>
                    <a:p>
                      <a:pPr algn="l"/>
                      <a:r>
                        <a:rPr lang="en-US" sz="1400" b="1" dirty="0" smtClean="0">
                          <a:solidFill>
                            <a:srgbClr val="007CAD"/>
                          </a:solidFill>
                          <a:latin typeface="Arial"/>
                          <a:cs typeface="Arial"/>
                        </a:rPr>
                        <a:t>RATE CHANGE Q4 2014</a:t>
                      </a:r>
                      <a:endParaRPr lang="en-US" sz="1400" b="1"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ap="flat" cmpd="sng" algn="ctr">
                      <a:solidFill>
                        <a:srgbClr val="4BACC6">
                          <a:lumMod val="40000"/>
                          <a:lumOff val="60000"/>
                        </a:srgbClr>
                      </a:solidFill>
                      <a:prstDash val="solid"/>
                      <a:round/>
                      <a:headEnd type="none" w="med" len="med"/>
                      <a:tailEnd type="none" w="med" len="med"/>
                    </a:lnB>
                    <a:noFill/>
                  </a:tcPr>
                </a:tc>
              </a:tr>
              <a:tr h="385622">
                <a:tc rowSpan="2">
                  <a:txBody>
                    <a:bodyPr/>
                    <a:lstStyle/>
                    <a:p>
                      <a:r>
                        <a:rPr lang="en-US" sz="1200" b="0" dirty="0" smtClean="0">
                          <a:solidFill>
                            <a:srgbClr val="007CAD"/>
                          </a:solidFill>
                          <a:latin typeface="Arial"/>
                          <a:cs typeface="Arial"/>
                        </a:rPr>
                        <a:t>General Liability</a:t>
                      </a:r>
                      <a:endParaRPr lang="en-US" sz="1200" b="0"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Guaranteed</a:t>
                      </a:r>
                      <a:r>
                        <a:rPr lang="en-US" sz="1200" b="0" baseline="0" dirty="0" smtClean="0">
                          <a:solidFill>
                            <a:srgbClr val="007CAD"/>
                          </a:solidFill>
                          <a:latin typeface="Arial"/>
                          <a:cs typeface="Arial"/>
                        </a:rPr>
                        <a:t> cost</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85622">
                <a:tc vMerge="1">
                  <a:txBody>
                    <a:bodyPr/>
                    <a:lstStyle/>
                    <a:p>
                      <a:endParaRPr lang="en-US" sz="1200" b="0" dirty="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r>
                        <a:rPr lang="en-US" sz="1200" b="0" dirty="0" smtClean="0">
                          <a:solidFill>
                            <a:srgbClr val="007CAD"/>
                          </a:solidFill>
                          <a:latin typeface="Arial"/>
                          <a:cs typeface="Arial"/>
                        </a:rPr>
                        <a:t>Loss</a:t>
                      </a:r>
                      <a:r>
                        <a:rPr lang="en-US" sz="1200" b="0" baseline="0" dirty="0" smtClean="0">
                          <a:solidFill>
                            <a:srgbClr val="007CAD"/>
                          </a:solidFill>
                          <a:latin typeface="Arial"/>
                          <a:cs typeface="Arial"/>
                        </a:rPr>
                        <a:t> sensitive</a:t>
                      </a:r>
                      <a:endParaRPr lang="en-US" sz="1200" b="0"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5%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85622">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Automobile Liability</a:t>
                      </a: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Guaranteed</a:t>
                      </a:r>
                      <a:r>
                        <a:rPr lang="en-US" sz="1200" b="0" baseline="0" dirty="0" smtClean="0">
                          <a:solidFill>
                            <a:srgbClr val="007CAD"/>
                          </a:solidFill>
                          <a:latin typeface="Arial"/>
                          <a:cs typeface="Arial"/>
                        </a:rPr>
                        <a:t> cost</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5% decrease to 10%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85622">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r>
                        <a:rPr lang="en-US" sz="1200" b="0" dirty="0" smtClean="0">
                          <a:solidFill>
                            <a:srgbClr val="007CAD"/>
                          </a:solidFill>
                          <a:latin typeface="Arial"/>
                          <a:cs typeface="Arial"/>
                        </a:rPr>
                        <a:t>Loss</a:t>
                      </a:r>
                      <a:r>
                        <a:rPr lang="en-US" sz="1200" b="0" baseline="0" dirty="0" smtClean="0">
                          <a:solidFill>
                            <a:srgbClr val="007CAD"/>
                          </a:solidFill>
                          <a:latin typeface="Arial"/>
                          <a:cs typeface="Arial"/>
                        </a:rPr>
                        <a:t> sensitive</a:t>
                      </a:r>
                      <a:endParaRPr lang="en-US" sz="1200" b="0"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5% decrease to 10%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4178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Umbrella</a:t>
                      </a:r>
                      <a:r>
                        <a:rPr lang="en-US" sz="1200" b="0" baseline="0" dirty="0" smtClean="0">
                          <a:solidFill>
                            <a:srgbClr val="007CAD"/>
                          </a:solidFill>
                          <a:latin typeface="Arial"/>
                          <a:cs typeface="Arial"/>
                        </a:rPr>
                        <a:t> and </a:t>
                      </a:r>
                      <a:br>
                        <a:rPr lang="en-US" sz="1200" b="0" baseline="0" dirty="0" smtClean="0">
                          <a:solidFill>
                            <a:srgbClr val="007CAD"/>
                          </a:solidFill>
                          <a:latin typeface="Arial"/>
                          <a:cs typeface="Arial"/>
                        </a:rPr>
                      </a:br>
                      <a:r>
                        <a:rPr lang="en-US" sz="1200" b="0" baseline="0" dirty="0" smtClean="0">
                          <a:solidFill>
                            <a:srgbClr val="007CAD"/>
                          </a:solidFill>
                          <a:latin typeface="Arial"/>
                          <a:cs typeface="Arial"/>
                        </a:rPr>
                        <a:t>Excess Liability</a:t>
                      </a: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007CAD"/>
                          </a:solidFill>
                          <a:latin typeface="Arial"/>
                          <a:cs typeface="Arial"/>
                        </a:rPr>
                        <a:t>Lead</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5%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Flat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4178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r>
                        <a:rPr lang="en-US" sz="1200" b="0" dirty="0" smtClean="0">
                          <a:solidFill>
                            <a:srgbClr val="007CAD"/>
                          </a:solidFill>
                          <a:latin typeface="Arial"/>
                          <a:cs typeface="Arial"/>
                        </a:rPr>
                        <a:t>Excess</a:t>
                      </a:r>
                      <a:r>
                        <a:rPr lang="en-US" sz="1200" b="0" baseline="0" dirty="0" smtClean="0">
                          <a:solidFill>
                            <a:srgbClr val="007CAD"/>
                          </a:solidFill>
                          <a:latin typeface="Arial"/>
                          <a:cs typeface="Arial"/>
                        </a:rPr>
                        <a:t> layers</a:t>
                      </a:r>
                      <a:endParaRPr lang="en-US" sz="1200" b="0"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Flat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85622">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Workers’</a:t>
                      </a:r>
                      <a:br>
                        <a:rPr lang="en-US" sz="1200" b="0" dirty="0" smtClean="0">
                          <a:solidFill>
                            <a:srgbClr val="007CAD"/>
                          </a:solidFill>
                          <a:latin typeface="Arial"/>
                          <a:cs typeface="Arial"/>
                        </a:rPr>
                      </a:br>
                      <a:r>
                        <a:rPr lang="en-US" sz="1200" b="0" dirty="0" smtClean="0">
                          <a:solidFill>
                            <a:srgbClr val="007CAD"/>
                          </a:solidFill>
                          <a:latin typeface="Arial"/>
                          <a:cs typeface="Arial"/>
                        </a:rPr>
                        <a:t>Compensation</a:t>
                      </a: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7CAD"/>
                          </a:solidFill>
                          <a:latin typeface="Arial"/>
                          <a:cs typeface="Arial"/>
                        </a:rPr>
                        <a:t>Guaranteed</a:t>
                      </a:r>
                      <a:r>
                        <a:rPr lang="en-US" sz="1200" b="0" baseline="0" dirty="0" smtClean="0">
                          <a:solidFill>
                            <a:srgbClr val="007CAD"/>
                          </a:solidFill>
                          <a:latin typeface="Arial"/>
                          <a:cs typeface="Arial"/>
                        </a:rPr>
                        <a:t> cost</a:t>
                      </a:r>
                      <a:endParaRPr lang="en-US" sz="1200" b="0" dirty="0" smtClean="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flat</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5%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r h="34178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007CAD"/>
                        </a:solidFill>
                        <a:latin typeface="Arial"/>
                        <a:cs typeface="Arial"/>
                      </a:endParaRPr>
                    </a:p>
                  </a:txBody>
                  <a:tcPr marL="94050" marR="94050" anchor="ctr">
                    <a:lnL w="12700" cmpd="sng">
                      <a:noFill/>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noFill/>
                  </a:tcPr>
                </a:tc>
                <a:tc>
                  <a:txBody>
                    <a:bodyPr/>
                    <a:lstStyle/>
                    <a:p>
                      <a:r>
                        <a:rPr lang="en-US" sz="1200" b="0" dirty="0" smtClean="0">
                          <a:solidFill>
                            <a:srgbClr val="007CAD"/>
                          </a:solidFill>
                          <a:latin typeface="Arial"/>
                          <a:cs typeface="Arial"/>
                        </a:rPr>
                        <a:t>Loss</a:t>
                      </a:r>
                      <a:r>
                        <a:rPr lang="en-US" sz="1200" b="0" baseline="0" dirty="0" smtClean="0">
                          <a:solidFill>
                            <a:srgbClr val="007CAD"/>
                          </a:solidFill>
                          <a:latin typeface="Arial"/>
                          <a:cs typeface="Arial"/>
                        </a:rPr>
                        <a:t> sensitive</a:t>
                      </a:r>
                      <a:endParaRPr lang="en-US" sz="1200" b="0" dirty="0">
                        <a:solidFill>
                          <a:srgbClr val="007CAD"/>
                        </a:solidFill>
                        <a:latin typeface="Arial"/>
                        <a:cs typeface="Arial"/>
                      </a:endParaRPr>
                    </a:p>
                  </a:txBody>
                  <a:tcPr marL="94050" marR="9405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10%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solidFill>
                        <a:srgbClr val="A2ECF4"/>
                      </a:solid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rgbClr val="007CAD"/>
                          </a:solidFill>
                          <a:latin typeface="Arial"/>
                          <a:ea typeface="+mn-ea"/>
                          <a:cs typeface="Arial"/>
                        </a:rPr>
                        <a:t>5% decrease to 5% increase</a:t>
                      </a:r>
                      <a:endParaRPr lang="en-US" sz="1200" b="0" kern="1200" dirty="0">
                        <a:solidFill>
                          <a:srgbClr val="007CAD"/>
                        </a:solidFill>
                        <a:latin typeface="Arial"/>
                        <a:ea typeface="+mn-ea"/>
                        <a:cs typeface="Arial"/>
                      </a:endParaRPr>
                    </a:p>
                  </a:txBody>
                  <a:tcPr marL="45720" marR="45720" anchor="ctr">
                    <a:lnL w="19050" cap="flat" cmpd="sng" algn="ctr">
                      <a:solidFill>
                        <a:srgbClr val="A2ECF4"/>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4BACC6">
                          <a:lumMod val="40000"/>
                          <a:lumOff val="60000"/>
                        </a:srgbClr>
                      </a:solidFill>
                      <a:prstDash val="solid"/>
                      <a:round/>
                      <a:headEnd type="none" w="med" len="med"/>
                      <a:tailEnd type="none" w="med" len="med"/>
                    </a:lnT>
                    <a:lnB w="12700" cap="flat" cmpd="sng" algn="ctr">
                      <a:solidFill>
                        <a:srgbClr val="4BACC6">
                          <a:lumMod val="40000"/>
                          <a:lumOff val="60000"/>
                        </a:srgbClr>
                      </a:solidFill>
                      <a:prstDash val="solid"/>
                      <a:round/>
                      <a:headEnd type="none" w="med" len="med"/>
                      <a:tailEnd type="none" w="med" len="med"/>
                    </a:lnB>
                    <a:solidFill>
                      <a:srgbClr val="DBEEF4"/>
                    </a:solidFill>
                  </a:tcPr>
                </a:tc>
              </a:tr>
            </a:tbl>
          </a:graphicData>
        </a:graphic>
      </p:graphicFrame>
    </p:spTree>
    <p:extLst>
      <p:ext uri="{BB962C8B-B14F-4D97-AF65-F5344CB8AC3E}">
        <p14:creationId xmlns:p14="http://schemas.microsoft.com/office/powerpoint/2010/main" val="2875672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fld id="{BA075FF2-D15D-2140-B863-C7DBFBD3FC60}" type="slidenum">
              <a:rPr lang="en-US" smtClean="0"/>
              <a:pPr/>
              <a:t>9</a:t>
            </a:fld>
            <a:endParaRPr lang="en-US" dirty="0"/>
          </a:p>
        </p:txBody>
      </p:sp>
      <p:sp>
        <p:nvSpPr>
          <p:cNvPr id="10" name="Content Placeholder 5"/>
          <p:cNvSpPr txBox="1">
            <a:spLocks/>
          </p:cNvSpPr>
          <p:nvPr/>
        </p:nvSpPr>
        <p:spPr>
          <a:xfrm>
            <a:off x="634190" y="1157877"/>
            <a:ext cx="6723739" cy="449499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428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80B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B0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B0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B0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1400" dirty="0" smtClean="0">
                <a:solidFill>
                  <a:srgbClr val="11437B"/>
                </a:solidFill>
                <a:latin typeface="Arial" panose="020B0604020202020204" pitchFamily="34" charset="0"/>
                <a:cs typeface="Arial" panose="020B0604020202020204" pitchFamily="34" charset="0"/>
              </a:rPr>
              <a:t>Wearable technology increasingly used by employers to prevent workplace injuries.</a:t>
            </a:r>
          </a:p>
          <a:p>
            <a:pPr marL="519113" lvl="1"/>
            <a:r>
              <a:rPr lang="en-US" sz="1400" dirty="0" smtClean="0">
                <a:solidFill>
                  <a:srgbClr val="11437B"/>
                </a:solidFill>
                <a:latin typeface="Arial" panose="020B0604020202020204" pitchFamily="34" charset="0"/>
                <a:cs typeface="Arial" panose="020B0604020202020204" pitchFamily="34" charset="0"/>
              </a:rPr>
              <a:t>Tracks employee movements in real time.</a:t>
            </a:r>
          </a:p>
          <a:p>
            <a:pPr marL="519113" lvl="1"/>
            <a:r>
              <a:rPr lang="en-US" sz="1400" dirty="0" smtClean="0">
                <a:solidFill>
                  <a:srgbClr val="11437B"/>
                </a:solidFill>
                <a:latin typeface="Arial" panose="020B0604020202020204" pitchFamily="34" charset="0"/>
                <a:cs typeface="Arial" panose="020B0604020202020204" pitchFamily="34" charset="0"/>
              </a:rPr>
              <a:t>Warns supervisors and peers when employees are in danger.</a:t>
            </a:r>
          </a:p>
          <a:p>
            <a:pPr marL="519113" lvl="1"/>
            <a:r>
              <a:rPr lang="en-US" sz="1400" dirty="0" smtClean="0">
                <a:solidFill>
                  <a:srgbClr val="11437B"/>
                </a:solidFill>
                <a:latin typeface="Arial" panose="020B0604020202020204" pitchFamily="34" charset="0"/>
                <a:cs typeface="Arial" panose="020B0604020202020204" pitchFamily="34" charset="0"/>
              </a:rPr>
              <a:t>Helps  identify unsafe working conditions and other trends.</a:t>
            </a:r>
          </a:p>
          <a:p>
            <a:pPr marL="519113" lvl="1"/>
            <a:r>
              <a:rPr lang="en-US" sz="1400" dirty="0" smtClean="0">
                <a:solidFill>
                  <a:srgbClr val="11437B"/>
                </a:solidFill>
                <a:latin typeface="Arial" panose="020B0604020202020204" pitchFamily="34" charset="0"/>
                <a:cs typeface="Arial" panose="020B0604020202020204" pitchFamily="34" charset="0"/>
              </a:rPr>
              <a:t>Some concern over privacy.</a:t>
            </a:r>
          </a:p>
          <a:p>
            <a:pPr marL="233363" indent="-233363"/>
            <a:r>
              <a:rPr lang="en-US" sz="1400" dirty="0" smtClean="0">
                <a:solidFill>
                  <a:srgbClr val="11437B"/>
                </a:solidFill>
                <a:latin typeface="Arial" panose="020B0604020202020204" pitchFamily="34" charset="0"/>
                <a:cs typeface="Arial" panose="020B0604020202020204" pitchFamily="34" charset="0"/>
              </a:rPr>
              <a:t>Employers becoming more creative in the design of wellness programs.</a:t>
            </a:r>
          </a:p>
          <a:p>
            <a:pPr marL="519113" lvl="1"/>
            <a:r>
              <a:rPr lang="en-US" sz="1400" dirty="0" smtClean="0">
                <a:solidFill>
                  <a:srgbClr val="11437B"/>
                </a:solidFill>
                <a:latin typeface="Arial" panose="020B0604020202020204" pitchFamily="34" charset="0"/>
                <a:cs typeface="Arial" panose="020B0604020202020204" pitchFamily="34" charset="0"/>
              </a:rPr>
              <a:t>Mercer study: one-quarter of large employers encourage employees to track activity with wearable devices.</a:t>
            </a:r>
          </a:p>
          <a:p>
            <a:pPr marL="519113" lvl="1"/>
            <a:r>
              <a:rPr lang="en-US" sz="1400" dirty="0" smtClean="0">
                <a:solidFill>
                  <a:srgbClr val="11437B"/>
                </a:solidFill>
                <a:latin typeface="Arial" panose="020B0604020202020204" pitchFamily="34" charset="0"/>
                <a:cs typeface="Arial" panose="020B0604020202020204" pitchFamily="34" charset="0"/>
              </a:rPr>
              <a:t>Scope of wellness programs broadening.</a:t>
            </a:r>
          </a:p>
          <a:p>
            <a:pPr lvl="1"/>
            <a:endParaRPr lang="en-US" sz="1400" dirty="0" smtClean="0">
              <a:solidFill>
                <a:srgbClr val="11437B"/>
              </a:solidFill>
              <a:latin typeface="Arial" panose="020B0604020202020204" pitchFamily="34" charset="0"/>
              <a:cs typeface="Arial" panose="020B0604020202020204" pitchFamily="34" charset="0"/>
            </a:endParaRPr>
          </a:p>
        </p:txBody>
      </p:sp>
      <p:sp>
        <p:nvSpPr>
          <p:cNvPr id="12" name="Text Placeholder 7"/>
          <p:cNvSpPr>
            <a:spLocks noGrp="1"/>
          </p:cNvSpPr>
          <p:nvPr>
            <p:ph type="body" sz="quarter" idx="13"/>
          </p:nvPr>
        </p:nvSpPr>
        <p:spPr>
          <a:xfrm>
            <a:off x="600940" y="597860"/>
            <a:ext cx="7058025" cy="381000"/>
          </a:xfrm>
        </p:spPr>
        <p:txBody>
          <a:bodyPr>
            <a:normAutofit/>
          </a:bodyPr>
          <a:lstStyle/>
          <a:p>
            <a:r>
              <a:rPr lang="en-US" dirty="0" smtClean="0"/>
              <a:t>SAFETY TRENDS: WEARABLE TECHNOLOGY</a:t>
            </a:r>
            <a:endParaRPr lang="en-US" dirty="0"/>
          </a:p>
        </p:txBody>
      </p:sp>
      <p:sp>
        <p:nvSpPr>
          <p:cNvPr id="14" name="Text Placeholder 19"/>
          <p:cNvSpPr>
            <a:spLocks noGrp="1"/>
          </p:cNvSpPr>
          <p:nvPr>
            <p:ph type="body" idx="4294967295"/>
          </p:nvPr>
        </p:nvSpPr>
        <p:spPr>
          <a:xfrm>
            <a:off x="588710" y="261600"/>
            <a:ext cx="7999413" cy="492125"/>
          </a:xfrm>
          <a:prstGeom prst="rect">
            <a:avLst/>
          </a:prstGeom>
        </p:spPr>
        <p:txBody>
          <a:bodyPr/>
          <a:lstStyle/>
          <a:p>
            <a:pPr marL="0" indent="0">
              <a:buNone/>
            </a:pPr>
            <a:r>
              <a:rPr lang="en-US" sz="2000" dirty="0" smtClean="0"/>
              <a:t>INSURANCE MARKETS AND RISK TRENDS IN 2016</a:t>
            </a:r>
            <a:endParaRPr lang="en-US" sz="2000" dirty="0"/>
          </a:p>
        </p:txBody>
      </p:sp>
    </p:spTree>
    <p:extLst>
      <p:ext uri="{BB962C8B-B14F-4D97-AF65-F5344CB8AC3E}">
        <p14:creationId xmlns:p14="http://schemas.microsoft.com/office/powerpoint/2010/main" val="173713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14214</TotalTime>
  <Words>1121</Words>
  <Application>Microsoft Office PowerPoint</Application>
  <PresentationFormat>On-screen Show (4:3)</PresentationFormat>
  <Paragraphs>216</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Insurance Markets and Risk Trends in 2016 FEBRUARY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Micallef</dc:creator>
  <cp:lastModifiedBy>Cabot, Tony</cp:lastModifiedBy>
  <cp:revision>361</cp:revision>
  <dcterms:created xsi:type="dcterms:W3CDTF">2013-11-05T20:17:33Z</dcterms:created>
  <dcterms:modified xsi:type="dcterms:W3CDTF">2016-02-05T11:31:29Z</dcterms:modified>
</cp:coreProperties>
</file>